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71" r:id="rId2"/>
    <p:sldId id="298" r:id="rId3"/>
    <p:sldId id="285" r:id="rId4"/>
    <p:sldId id="273" r:id="rId5"/>
    <p:sldId id="323" r:id="rId6"/>
    <p:sldId id="306" r:id="rId7"/>
    <p:sldId id="305" r:id="rId8"/>
    <p:sldId id="324" r:id="rId9"/>
    <p:sldId id="320" r:id="rId10"/>
    <p:sldId id="319" r:id="rId11"/>
    <p:sldId id="291" r:id="rId12"/>
    <p:sldId id="325" r:id="rId13"/>
    <p:sldId id="278" r:id="rId14"/>
    <p:sldId id="309" r:id="rId15"/>
    <p:sldId id="321" r:id="rId16"/>
    <p:sldId id="292" r:id="rId17"/>
    <p:sldId id="328" r:id="rId18"/>
    <p:sldId id="308" r:id="rId19"/>
    <p:sldId id="333" r:id="rId20"/>
    <p:sldId id="301" r:id="rId21"/>
    <p:sldId id="335" r:id="rId22"/>
    <p:sldId id="326" r:id="rId23"/>
    <p:sldId id="330" r:id="rId24"/>
    <p:sldId id="332" r:id="rId25"/>
    <p:sldId id="316" r:id="rId26"/>
    <p:sldId id="287" r:id="rId27"/>
    <p:sldId id="295" r:id="rId28"/>
    <p:sldId id="322" r:id="rId29"/>
    <p:sldId id="327" r:id="rId30"/>
    <p:sldId id="317" r:id="rId31"/>
    <p:sldId id="288" r:id="rId32"/>
    <p:sldId id="296" r:id="rId33"/>
  </p:sldIdLst>
  <p:sldSz cx="12192000" cy="6858000"/>
  <p:notesSz cx="6858000" cy="9144000"/>
  <p:embeddedFontLst>
    <p:embeddedFont>
      <p:font typeface="KoPub돋움체 Light" panose="00000300000000000000" pitchFamily="2" charset="-127"/>
      <p:regular r:id="rId35"/>
    </p:embeddedFont>
    <p:embeddedFont>
      <p:font typeface="나눔스퀘어라운드 Regular" panose="020B0600000101010101" pitchFamily="50" charset="-127"/>
      <p:regular r:id="rId36"/>
    </p:embeddedFont>
    <p:embeddedFont>
      <p:font typeface="나눔스퀘어라운드 Bold" panose="020B0600000101010101" pitchFamily="50" charset="-127"/>
      <p:bold r:id="rId37"/>
    </p:embeddedFont>
    <p:embeddedFont>
      <p:font typeface="MD아롱체" panose="02020603020101020101" pitchFamily="18" charset="-127"/>
      <p:regular r:id="rId38"/>
    </p:embeddedFont>
    <p:embeddedFont>
      <p:font typeface="Eras Bold ITC" panose="020B0907030504020204" pitchFamily="34" charset="0"/>
      <p:regular r:id="rId39"/>
    </p:embeddedFont>
    <p:embeddedFont>
      <p:font typeface="KoPub돋움체 Medium" panose="00000600000000000000" pitchFamily="2" charset="-127"/>
      <p:regular r:id="rId40"/>
    </p:embeddedFont>
    <p:embeddedFont>
      <p:font typeface="KoPub돋움체 Bold" panose="00000800000000000000" pitchFamily="2" charset="-127"/>
      <p:bold r:id="rId41"/>
    </p:embeddedFont>
    <p:embeddedFont>
      <p:font typeface="나눔스퀘어라운드 ExtraBold" panose="020B0600000101010101" pitchFamily="50" charset="-127"/>
      <p:bold r:id="rId42"/>
    </p:embeddedFont>
    <p:embeddedFont>
      <p:font typeface="함초롬돋움" panose="02030504000101010101" pitchFamily="18" charset="-127"/>
      <p:regular r:id="rId43"/>
      <p:bold r:id="rId44"/>
    </p:embeddedFont>
    <p:embeddedFont>
      <p:font typeface="나눔바른펜" panose="020B0503000000000000" pitchFamily="50" charset="-127"/>
      <p:regular r:id="rId45"/>
      <p:bold r:id="rId46"/>
    </p:embeddedFont>
    <p:embeddedFont>
      <p:font typeface="나눔스퀘어 Bold" panose="020B0600000101010101" pitchFamily="50" charset="-127"/>
      <p:bold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85" userDrawn="1">
          <p15:clr>
            <a:srgbClr val="A4A3A4"/>
          </p15:clr>
        </p15:guide>
        <p15:guide id="2" orient="horz" pos="2115" userDrawn="1">
          <p15:clr>
            <a:srgbClr val="A4A3A4"/>
          </p15:clr>
        </p15:guide>
        <p15:guide id="3" pos="7355" userDrawn="1">
          <p15:clr>
            <a:srgbClr val="A4A3A4"/>
          </p15:clr>
        </p15:guide>
        <p15:guide id="5" pos="302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FFFF"/>
    <a:srgbClr val="B20805"/>
    <a:srgbClr val="FFC000"/>
    <a:srgbClr val="002060"/>
    <a:srgbClr val="DF7F7F"/>
    <a:srgbClr val="7F8FAF"/>
    <a:srgbClr val="292728"/>
    <a:srgbClr val="B0ACAE"/>
    <a:srgbClr val="706A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8" autoAdjust="0"/>
    <p:restoredTop sz="86861" autoAdjust="0"/>
  </p:normalViewPr>
  <p:slideViewPr>
    <p:cSldViewPr snapToGrid="0">
      <p:cViewPr varScale="1">
        <p:scale>
          <a:sx n="73" d="100"/>
          <a:sy n="73" d="100"/>
        </p:scale>
        <p:origin x="998" y="72"/>
      </p:cViewPr>
      <p:guideLst>
        <p:guide pos="3885"/>
        <p:guide orient="horz" pos="2115"/>
        <p:guide pos="7355"/>
        <p:guide pos="302"/>
        <p:guide orient="horz" pos="408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83E57D-1C84-4635-8D50-FEC1470EC601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A2DF09E0-9F1D-40F8-A3E0-5923AF99F5B1}">
      <dgm:prSet phldrT="[텍스트]" phldr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dirty="0">
            <a:solidFill>
              <a:srgbClr val="FFC000"/>
            </a:solidFill>
          </a:endParaRPr>
        </a:p>
      </dgm:t>
    </dgm:pt>
    <dgm:pt modelId="{CD9874A3-808B-44FA-8D7E-E54BD300FE51}" type="parTrans" cxnId="{C554EABB-25DB-40D0-9A0E-3F5952802AE7}">
      <dgm:prSet/>
      <dgm:spPr/>
      <dgm:t>
        <a:bodyPr/>
        <a:lstStyle/>
        <a:p>
          <a:pPr latinLnBrk="1"/>
          <a:endParaRPr lang="ko-KR" altLang="en-US"/>
        </a:p>
      </dgm:t>
    </dgm:pt>
    <dgm:pt modelId="{D83BE802-2547-4ED8-AE63-DFA261C0605F}" type="sibTrans" cxnId="{C554EABB-25DB-40D0-9A0E-3F5952802AE7}">
      <dgm:prSet/>
      <dgm:spPr/>
      <dgm:t>
        <a:bodyPr/>
        <a:lstStyle/>
        <a:p>
          <a:pPr latinLnBrk="1"/>
          <a:endParaRPr lang="ko-KR" altLang="en-US"/>
        </a:p>
      </dgm:t>
    </dgm:pt>
    <dgm:pt modelId="{24E5D16F-6CB6-477A-B05C-1A2C2A2FD354}">
      <dgm:prSet phldrT="[텍스트]" phldr="1"/>
      <dgm:spPr>
        <a:solidFill>
          <a:srgbClr val="002060">
            <a:alpha val="50000"/>
          </a:srgbClr>
        </a:solidFill>
      </dgm:spPr>
      <dgm:t>
        <a:bodyPr/>
        <a:lstStyle/>
        <a:p>
          <a:pPr latinLnBrk="1"/>
          <a:endParaRPr lang="ko-KR" altLang="en-US" dirty="0">
            <a:solidFill>
              <a:srgbClr val="7F8FAF"/>
            </a:solidFill>
          </a:endParaRPr>
        </a:p>
      </dgm:t>
    </dgm:pt>
    <dgm:pt modelId="{1B23F187-0ADF-4565-8E61-73EE5A0B0ADC}" type="parTrans" cxnId="{B015ACBB-5907-4D52-A751-DE6051D771DE}">
      <dgm:prSet/>
      <dgm:spPr/>
      <dgm:t>
        <a:bodyPr/>
        <a:lstStyle/>
        <a:p>
          <a:pPr latinLnBrk="1"/>
          <a:endParaRPr lang="ko-KR" altLang="en-US"/>
        </a:p>
      </dgm:t>
    </dgm:pt>
    <dgm:pt modelId="{089692A7-3E42-4544-97BC-D5EF2AE0A81B}" type="sibTrans" cxnId="{B015ACBB-5907-4D52-A751-DE6051D771DE}">
      <dgm:prSet/>
      <dgm:spPr/>
      <dgm:t>
        <a:bodyPr/>
        <a:lstStyle/>
        <a:p>
          <a:pPr latinLnBrk="1"/>
          <a:endParaRPr lang="ko-KR" altLang="en-US"/>
        </a:p>
      </dgm:t>
    </dgm:pt>
    <dgm:pt modelId="{9BA70338-C964-41AB-88C0-8E4B25FD8E02}">
      <dgm:prSet phldrT="[텍스트]" phldr="1"/>
      <dgm:spPr>
        <a:solidFill>
          <a:srgbClr val="C00000">
            <a:alpha val="50000"/>
          </a:srgbClr>
        </a:solidFill>
      </dgm:spPr>
      <dgm:t>
        <a:bodyPr/>
        <a:lstStyle/>
        <a:p>
          <a:pPr latinLnBrk="1"/>
          <a:endParaRPr lang="ko-KR" altLang="en-US" dirty="0">
            <a:solidFill>
              <a:srgbClr val="DF7F7F"/>
            </a:solidFill>
          </a:endParaRPr>
        </a:p>
      </dgm:t>
    </dgm:pt>
    <dgm:pt modelId="{6FC4B9F0-71E7-40C7-B10D-724043AEA180}" type="parTrans" cxnId="{B8EA1448-62CC-4880-B680-23CC909583A2}">
      <dgm:prSet/>
      <dgm:spPr/>
      <dgm:t>
        <a:bodyPr/>
        <a:lstStyle/>
        <a:p>
          <a:pPr latinLnBrk="1"/>
          <a:endParaRPr lang="ko-KR" altLang="en-US"/>
        </a:p>
      </dgm:t>
    </dgm:pt>
    <dgm:pt modelId="{13BDF89D-3D2F-4B3D-9FA8-65E6379F283C}" type="sibTrans" cxnId="{B8EA1448-62CC-4880-B680-23CC909583A2}">
      <dgm:prSet/>
      <dgm:spPr/>
      <dgm:t>
        <a:bodyPr/>
        <a:lstStyle/>
        <a:p>
          <a:pPr latinLnBrk="1"/>
          <a:endParaRPr lang="ko-KR" altLang="en-US"/>
        </a:p>
      </dgm:t>
    </dgm:pt>
    <dgm:pt modelId="{71A27CB4-75FF-44F4-B885-0DF523855267}" type="pres">
      <dgm:prSet presAssocID="{2A83E57D-1C84-4635-8D50-FEC1470EC601}" presName="compositeShape" presStyleCnt="0">
        <dgm:presLayoutVars>
          <dgm:chMax val="7"/>
          <dgm:dir/>
          <dgm:resizeHandles val="exact"/>
        </dgm:presLayoutVars>
      </dgm:prSet>
      <dgm:spPr/>
    </dgm:pt>
    <dgm:pt modelId="{21BF4765-48A8-4A83-A7FD-C8485A945066}" type="pres">
      <dgm:prSet presAssocID="{A2DF09E0-9F1D-40F8-A3E0-5923AF99F5B1}" presName="circ1" presStyleLbl="venn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59F1A31-DA29-4A5E-8597-088F447F7789}" type="pres">
      <dgm:prSet presAssocID="{A2DF09E0-9F1D-40F8-A3E0-5923AF99F5B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8108A1-20AB-4E76-86DB-2C9CDD934FDE}" type="pres">
      <dgm:prSet presAssocID="{24E5D16F-6CB6-477A-B05C-1A2C2A2FD354}" presName="circ2" presStyleLbl="venn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C1BA656-0F8A-4AE4-A1AA-00B9CFD7D1B1}" type="pres">
      <dgm:prSet presAssocID="{24E5D16F-6CB6-477A-B05C-1A2C2A2FD35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2F8E3F-C2ED-4826-98E8-0189810220F1}" type="pres">
      <dgm:prSet presAssocID="{9BA70338-C964-41AB-88C0-8E4B25FD8E02}" presName="circ3" presStyleLbl="venn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8A35C471-6CCD-49A1-90B9-6AFA04D46A3B}" type="pres">
      <dgm:prSet presAssocID="{9BA70338-C964-41AB-88C0-8E4B25FD8E0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269D0AE-1C08-4DCC-8E3F-2E53B19E79A5}" type="presOf" srcId="{24E5D16F-6CB6-477A-B05C-1A2C2A2FD354}" destId="{4A8108A1-20AB-4E76-86DB-2C9CDD934FDE}" srcOrd="0" destOrd="0" presId="urn:microsoft.com/office/officeart/2005/8/layout/venn1"/>
    <dgm:cxn modelId="{9FA427B7-8050-4AEA-9DA1-CB3267DF014B}" type="presOf" srcId="{9BA70338-C964-41AB-88C0-8E4B25FD8E02}" destId="{972F8E3F-C2ED-4826-98E8-0189810220F1}" srcOrd="0" destOrd="0" presId="urn:microsoft.com/office/officeart/2005/8/layout/venn1"/>
    <dgm:cxn modelId="{49476A02-B68F-4A4B-BD0C-D88CAC24BBFE}" type="presOf" srcId="{A2DF09E0-9F1D-40F8-A3E0-5923AF99F5B1}" destId="{21BF4765-48A8-4A83-A7FD-C8485A945066}" srcOrd="0" destOrd="0" presId="urn:microsoft.com/office/officeart/2005/8/layout/venn1"/>
    <dgm:cxn modelId="{6A060440-30FE-4567-BD2D-1E7A49EC70C2}" type="presOf" srcId="{9BA70338-C964-41AB-88C0-8E4B25FD8E02}" destId="{8A35C471-6CCD-49A1-90B9-6AFA04D46A3B}" srcOrd="1" destOrd="0" presId="urn:microsoft.com/office/officeart/2005/8/layout/venn1"/>
    <dgm:cxn modelId="{92A1B8FF-EB33-44E9-AF92-F50DBB773C6A}" type="presOf" srcId="{A2DF09E0-9F1D-40F8-A3E0-5923AF99F5B1}" destId="{259F1A31-DA29-4A5E-8597-088F447F7789}" srcOrd="1" destOrd="0" presId="urn:microsoft.com/office/officeart/2005/8/layout/venn1"/>
    <dgm:cxn modelId="{A7A0EE41-C53C-4E7F-9F8D-97808154C507}" type="presOf" srcId="{2A83E57D-1C84-4635-8D50-FEC1470EC601}" destId="{71A27CB4-75FF-44F4-B885-0DF523855267}" srcOrd="0" destOrd="0" presId="urn:microsoft.com/office/officeart/2005/8/layout/venn1"/>
    <dgm:cxn modelId="{B8EA1448-62CC-4880-B680-23CC909583A2}" srcId="{2A83E57D-1C84-4635-8D50-FEC1470EC601}" destId="{9BA70338-C964-41AB-88C0-8E4B25FD8E02}" srcOrd="2" destOrd="0" parTransId="{6FC4B9F0-71E7-40C7-B10D-724043AEA180}" sibTransId="{13BDF89D-3D2F-4B3D-9FA8-65E6379F283C}"/>
    <dgm:cxn modelId="{B015ACBB-5907-4D52-A751-DE6051D771DE}" srcId="{2A83E57D-1C84-4635-8D50-FEC1470EC601}" destId="{24E5D16F-6CB6-477A-B05C-1A2C2A2FD354}" srcOrd="1" destOrd="0" parTransId="{1B23F187-0ADF-4565-8E61-73EE5A0B0ADC}" sibTransId="{089692A7-3E42-4544-97BC-D5EF2AE0A81B}"/>
    <dgm:cxn modelId="{0F0A3653-3FD3-4789-A816-EF0B29F5B44C}" type="presOf" srcId="{24E5D16F-6CB6-477A-B05C-1A2C2A2FD354}" destId="{4C1BA656-0F8A-4AE4-A1AA-00B9CFD7D1B1}" srcOrd="1" destOrd="0" presId="urn:microsoft.com/office/officeart/2005/8/layout/venn1"/>
    <dgm:cxn modelId="{C554EABB-25DB-40D0-9A0E-3F5952802AE7}" srcId="{2A83E57D-1C84-4635-8D50-FEC1470EC601}" destId="{A2DF09E0-9F1D-40F8-A3E0-5923AF99F5B1}" srcOrd="0" destOrd="0" parTransId="{CD9874A3-808B-44FA-8D7E-E54BD300FE51}" sibTransId="{D83BE802-2547-4ED8-AE63-DFA261C0605F}"/>
    <dgm:cxn modelId="{960D1B28-ECD3-48E1-91F6-3A40DAC0F0AB}" type="presParOf" srcId="{71A27CB4-75FF-44F4-B885-0DF523855267}" destId="{21BF4765-48A8-4A83-A7FD-C8485A945066}" srcOrd="0" destOrd="0" presId="urn:microsoft.com/office/officeart/2005/8/layout/venn1"/>
    <dgm:cxn modelId="{7C166A3A-A6DB-4222-A75D-E55C3B14334D}" type="presParOf" srcId="{71A27CB4-75FF-44F4-B885-0DF523855267}" destId="{259F1A31-DA29-4A5E-8597-088F447F7789}" srcOrd="1" destOrd="0" presId="urn:microsoft.com/office/officeart/2005/8/layout/venn1"/>
    <dgm:cxn modelId="{386CBF82-A3FA-4944-B98D-0F4BD6467A81}" type="presParOf" srcId="{71A27CB4-75FF-44F4-B885-0DF523855267}" destId="{4A8108A1-20AB-4E76-86DB-2C9CDD934FDE}" srcOrd="2" destOrd="0" presId="urn:microsoft.com/office/officeart/2005/8/layout/venn1"/>
    <dgm:cxn modelId="{20F05D26-2C98-4B99-AA46-8B46E2F1526E}" type="presParOf" srcId="{71A27CB4-75FF-44F4-B885-0DF523855267}" destId="{4C1BA656-0F8A-4AE4-A1AA-00B9CFD7D1B1}" srcOrd="3" destOrd="0" presId="urn:microsoft.com/office/officeart/2005/8/layout/venn1"/>
    <dgm:cxn modelId="{ED584FFD-FD6D-4DB7-BF5D-6F1E004175C5}" type="presParOf" srcId="{71A27CB4-75FF-44F4-B885-0DF523855267}" destId="{972F8E3F-C2ED-4826-98E8-0189810220F1}" srcOrd="4" destOrd="0" presId="urn:microsoft.com/office/officeart/2005/8/layout/venn1"/>
    <dgm:cxn modelId="{0E850B04-B0D6-47F5-85D6-0309BD58A5CE}" type="presParOf" srcId="{71A27CB4-75FF-44F4-B885-0DF523855267}" destId="{8A35C471-6CCD-49A1-90B9-6AFA04D46A3B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F4765-48A8-4A83-A7FD-C8485A945066}">
      <dsp:nvSpPr>
        <dsp:cNvPr id="0" name=""/>
        <dsp:cNvSpPr/>
      </dsp:nvSpPr>
      <dsp:spPr>
        <a:xfrm>
          <a:off x="2438399" y="67733"/>
          <a:ext cx="3251200" cy="3251200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489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600" kern="1200" dirty="0">
            <a:solidFill>
              <a:srgbClr val="FFC000"/>
            </a:solidFill>
          </a:endParaRPr>
        </a:p>
      </dsp:txBody>
      <dsp:txXfrm>
        <a:off x="2871893" y="636693"/>
        <a:ext cx="2384213" cy="1463040"/>
      </dsp:txXfrm>
    </dsp:sp>
    <dsp:sp modelId="{4A8108A1-20AB-4E76-86DB-2C9CDD934FDE}">
      <dsp:nvSpPr>
        <dsp:cNvPr id="0" name=""/>
        <dsp:cNvSpPr/>
      </dsp:nvSpPr>
      <dsp:spPr>
        <a:xfrm>
          <a:off x="3611541" y="2099733"/>
          <a:ext cx="3251200" cy="3251200"/>
        </a:xfrm>
        <a:prstGeom prst="ellipse">
          <a:avLst/>
        </a:prstGeom>
        <a:solidFill>
          <a:srgbClr val="00206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44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600" kern="1200" dirty="0">
            <a:solidFill>
              <a:srgbClr val="7F8FAF"/>
            </a:solidFill>
          </a:endParaRPr>
        </a:p>
      </dsp:txBody>
      <dsp:txXfrm>
        <a:off x="4605866" y="2939626"/>
        <a:ext cx="1950720" cy="1788160"/>
      </dsp:txXfrm>
    </dsp:sp>
    <dsp:sp modelId="{972F8E3F-C2ED-4826-98E8-0189810220F1}">
      <dsp:nvSpPr>
        <dsp:cNvPr id="0" name=""/>
        <dsp:cNvSpPr/>
      </dsp:nvSpPr>
      <dsp:spPr>
        <a:xfrm>
          <a:off x="1265258" y="2099733"/>
          <a:ext cx="3251200" cy="3251200"/>
        </a:xfrm>
        <a:prstGeom prst="ellipse">
          <a:avLst/>
        </a:prstGeom>
        <a:solidFill>
          <a:srgbClr val="C0000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44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600" kern="1200" dirty="0">
            <a:solidFill>
              <a:srgbClr val="DF7F7F"/>
            </a:solidFill>
          </a:endParaRPr>
        </a:p>
      </dsp:txBody>
      <dsp:txXfrm>
        <a:off x="1571413" y="2939626"/>
        <a:ext cx="1950720" cy="1788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32923-23F8-49F8-B857-B6FBC6F47168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1F019-0E39-47AE-AFE3-49E95AF7A9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355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?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통합 </a:t>
            </a:r>
            <a:r>
              <a:rPr lang="en-US" altLang="ko-KR" baseline="0" dirty="0" smtClean="0"/>
              <a:t>Aria MES System </a:t>
            </a:r>
            <a:r>
              <a:rPr lang="ko-KR" altLang="en-US" baseline="0" dirty="0" smtClean="0"/>
              <a:t>발표를 맡게 된 김성현입니다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주제가 한마디로 정의되는 말을 하면 좋겠다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1F019-0E39-47AE-AFE3-49E95AF7A9D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384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간트차트로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나타내보았습니다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1F019-0E39-47AE-AFE3-49E95AF7A9D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585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구성도를 간략하게 설명하기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저희의 </a:t>
            </a:r>
            <a:r>
              <a:rPr lang="en-US" altLang="ko-KR" dirty="0" smtClean="0"/>
              <a:t>MES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구성도 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테이블을 직접 설계한 데이터베이스를 서버가 관리하는 형식입니다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여기서 클라이언트의 </a:t>
            </a:r>
            <a:r>
              <a:rPr lang="ko-KR" altLang="en-US" baseline="0" dirty="0" err="1" smtClean="0"/>
              <a:t>작업요청을</a:t>
            </a:r>
            <a:r>
              <a:rPr lang="ko-KR" altLang="en-US" baseline="0" dirty="0" smtClean="0"/>
              <a:t> 하면 서버에서 요청이 적절한지 판단하여 </a:t>
            </a:r>
            <a:r>
              <a:rPr lang="en-US" altLang="ko-KR" baseline="0" dirty="0" smtClean="0"/>
              <a:t>pass/fail </a:t>
            </a:r>
            <a:r>
              <a:rPr lang="ko-KR" altLang="en-US" baseline="0" dirty="0" smtClean="0"/>
              <a:t>메시지를 던져줍니다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요청이 적절하다 판단되면 하드웨어에 </a:t>
            </a:r>
            <a:r>
              <a:rPr lang="ko-KR" altLang="en-US" dirty="0" err="1" smtClean="0"/>
              <a:t>작업지시를</a:t>
            </a:r>
            <a:r>
              <a:rPr lang="ko-KR" altLang="en-US" dirty="0" smtClean="0"/>
              <a:t> 내려 작업을 수행하는 방식입니다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1F019-0E39-47AE-AFE3-49E95AF7A9D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10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개발에 사용된 툴과 프로그램입니다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가장 많이 사용된 툴은 </a:t>
            </a:r>
            <a:r>
              <a:rPr lang="en-US" altLang="ko-KR" dirty="0" smtClean="0"/>
              <a:t>C#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파이썬을</a:t>
            </a:r>
            <a:r>
              <a:rPr lang="ko-KR" altLang="en-US" baseline="0" dirty="0" smtClean="0"/>
              <a:t> 이용하였습니다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C#</a:t>
            </a:r>
            <a:r>
              <a:rPr lang="ko-KR" altLang="en-US" baseline="0" dirty="0" smtClean="0"/>
              <a:t>은 </a:t>
            </a:r>
            <a:r>
              <a:rPr lang="en-US" altLang="ko-KR" baseline="0" dirty="0" err="1" smtClean="0"/>
              <a:t>ui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서버에 사용되었고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파이썬은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라즈베리파이에</a:t>
            </a:r>
            <a:r>
              <a:rPr lang="ko-KR" altLang="en-US" baseline="0" dirty="0" smtClean="0"/>
              <a:t> 사용되었습니다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1F019-0E39-47AE-AFE3-49E95AF7A9D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5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</a:t>
            </a:r>
            <a:r>
              <a:rPr lang="ko-KR" altLang="en-US" dirty="0" err="1" smtClean="0"/>
              <a:t>기술설명은</a:t>
            </a:r>
            <a:r>
              <a:rPr lang="ko-KR" altLang="en-US" dirty="0" smtClean="0"/>
              <a:t> 설비의 네트워크 통신으로 통제시스템을 구축했다는 </a:t>
            </a:r>
            <a:r>
              <a:rPr lang="ko-KR" altLang="en-US" dirty="0" err="1" smtClean="0"/>
              <a:t>장점이있습니다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이때 설비는 반도체 설비로 가정하여</a:t>
            </a:r>
            <a:r>
              <a:rPr lang="ko-KR" altLang="en-US" baseline="0" dirty="0" smtClean="0"/>
              <a:t> 반도체 통신프로토콜 </a:t>
            </a:r>
            <a:r>
              <a:rPr lang="en-US" altLang="ko-KR" baseline="0" dirty="0" smtClean="0"/>
              <a:t>SECS2</a:t>
            </a:r>
            <a:r>
              <a:rPr lang="ko-KR" altLang="en-US" baseline="0" dirty="0" smtClean="0"/>
              <a:t>를 채택하여 </a:t>
            </a:r>
            <a:r>
              <a:rPr lang="en-US" altLang="ko-KR" baseline="0" dirty="0" smtClean="0"/>
              <a:t>xml </a:t>
            </a:r>
            <a:r>
              <a:rPr lang="ko-KR" altLang="en-US" baseline="0" dirty="0" smtClean="0"/>
              <a:t>양식으로 데이터를 주고받았습니다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설비마다의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를 두는게 아닌 서버와의 통신으로 이루어지기때문에 두가지 장점으로 데이터 손실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호환성을 높였습니다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1F019-0E39-47AE-AFE3-49E95AF7A9D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741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서버 부분입니다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클라이언트와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C#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TCP/IP</a:t>
            </a:r>
            <a:r>
              <a:rPr lang="ko-KR" altLang="en-US" baseline="0" dirty="0" smtClean="0"/>
              <a:t>방식으로 메시지를 주고받았습니다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이때 저희는 메시지 </a:t>
            </a:r>
            <a:r>
              <a:rPr lang="ko-KR" altLang="en-US" baseline="0" dirty="0" err="1" smtClean="0"/>
              <a:t>중복현상을</a:t>
            </a:r>
            <a:r>
              <a:rPr lang="ko-KR" altLang="en-US" baseline="0" dirty="0" smtClean="0"/>
              <a:t> 방지하기위해 프로토콜을 정의하여 </a:t>
            </a:r>
            <a:r>
              <a:rPr lang="en-US" altLang="ko-KR" baseline="0" dirty="0" smtClean="0"/>
              <a:t>Aria</a:t>
            </a:r>
            <a:r>
              <a:rPr lang="ko-KR" altLang="en-US" baseline="0" dirty="0" smtClean="0"/>
              <a:t>프로토콜을 개발하였습니다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클라이언트</a:t>
            </a:r>
            <a:r>
              <a:rPr lang="ko-KR" altLang="en-US" baseline="0" dirty="0" smtClean="0"/>
              <a:t>도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에 바로 접근하는 방식이 아니라 데이터 손실 위험성을 감소시키는 효과를 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1F019-0E39-47AE-AFE3-49E95AF7A9D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148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클라이언트의 기능입니다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관리자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작업자를 두어 개별적 권한을 두었습니다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관리자가 작업자의 회원관리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물품등록을</a:t>
            </a:r>
            <a:r>
              <a:rPr lang="ko-KR" altLang="en-US" baseline="0" dirty="0" smtClean="0"/>
              <a:t> 관리하고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관리자는 </a:t>
            </a:r>
            <a:r>
              <a:rPr lang="ko-KR" altLang="en-US" baseline="0" dirty="0" err="1" smtClean="0"/>
              <a:t>작업지시와</a:t>
            </a:r>
            <a:r>
              <a:rPr lang="ko-KR" altLang="en-US" baseline="0" dirty="0" smtClean="0"/>
              <a:t> 모니터링을 할 수 있게 제작하였습니다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작업지시를</a:t>
            </a:r>
            <a:r>
              <a:rPr lang="ko-KR" altLang="en-US" baseline="0" dirty="0" smtClean="0"/>
              <a:t> 행하면 제품의 생산 데이터를 실시간으로 </a:t>
            </a:r>
            <a:r>
              <a:rPr lang="ko-KR" altLang="en-US" baseline="0" dirty="0" err="1" smtClean="0"/>
              <a:t>모니터링할수있게</a:t>
            </a:r>
            <a:r>
              <a:rPr lang="ko-KR" altLang="en-US" baseline="0" dirty="0" smtClean="0"/>
              <a:t> 구축하였습니다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이후 생산된 제품의 재고관리를 할 </a:t>
            </a:r>
            <a:r>
              <a:rPr lang="ko-KR" altLang="en-US" baseline="0" dirty="0" err="1" smtClean="0"/>
              <a:t>수있게</a:t>
            </a:r>
            <a:r>
              <a:rPr lang="ko-KR" altLang="en-US" baseline="0" dirty="0" smtClean="0"/>
              <a:t> 구축하였습니다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1F019-0E39-47AE-AFE3-49E95AF7A9D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428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기본에 충실한 </a:t>
            </a:r>
            <a:r>
              <a:rPr lang="en-US" altLang="ko-KR" dirty="0" smtClean="0"/>
              <a:t>MES</a:t>
            </a:r>
            <a:r>
              <a:rPr lang="ko-KR" altLang="en-US" dirty="0" smtClean="0"/>
              <a:t>를 구축하고자 노력했습니다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프로토콜 라이선스의 가격과 설비의 가격 등 제약된 환경에서 저비용으로 얼만큼의 고효율을 낼 수 있을지에 고민을 많이 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고민으로 </a:t>
            </a:r>
            <a:r>
              <a:rPr lang="ko-KR" altLang="en-US" dirty="0" err="1" smtClean="0"/>
              <a:t>이와같은</a:t>
            </a:r>
            <a:r>
              <a:rPr lang="ko-KR" altLang="en-US" dirty="0" smtClean="0"/>
              <a:t> 시행착오를 겪었고 해결해 나갔습니다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1F019-0E39-47AE-AFE3-49E95AF7A9D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389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1F019-0E39-47AE-AFE3-49E95AF7A9D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964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서론 본론 결론 순으로 </a:t>
            </a:r>
            <a:r>
              <a:rPr lang="ko-KR" altLang="en-US" dirty="0" err="1" smtClean="0"/>
              <a:t>잘되있군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1F019-0E39-47AE-AFE3-49E95AF7A9D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74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1F019-0E39-47AE-AFE3-49E95AF7A9D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725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국내 제조업이 위기를 겪고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1F019-0E39-47AE-AFE3-49E95AF7A9D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272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대한민국의 수출률 </a:t>
            </a:r>
            <a:r>
              <a:rPr lang="en-US" altLang="ko-KR" dirty="0" smtClean="0"/>
              <a:t>30</a:t>
            </a:r>
            <a:r>
              <a:rPr lang="ko-KR" altLang="en-US" dirty="0" smtClean="0"/>
              <a:t>퍼 이상으로 중요도를 가지고있는 이 현실에서</a:t>
            </a:r>
          </a:p>
          <a:p>
            <a:r>
              <a:rPr lang="ko-KR" altLang="en-US" baseline="0" dirty="0" smtClean="0"/>
              <a:t>이를 위한 해결책은 무엇이라고 생각하십니까</a:t>
            </a:r>
            <a:r>
              <a:rPr lang="en-US" altLang="ko-KR" baseline="0" dirty="0" smtClean="0"/>
              <a:t>? – </a:t>
            </a:r>
            <a:r>
              <a:rPr lang="ko-KR" altLang="en-US" baseline="0" dirty="0" smtClean="0"/>
              <a:t>바로 스마트 </a:t>
            </a:r>
            <a:r>
              <a:rPr lang="ko-KR" altLang="en-US" baseline="0" dirty="0" err="1" smtClean="0"/>
              <a:t>팩토리</a:t>
            </a:r>
            <a:r>
              <a:rPr lang="ko-KR" altLang="en-US" baseline="0" dirty="0" smtClean="0"/>
              <a:t> 도입입니다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선진국들은 미리 대비하여 고도화작업이 한창 진행되고있고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실제 정부에서도 스마트팩토리 </a:t>
            </a:r>
            <a:r>
              <a:rPr lang="ko-KR" altLang="en-US" baseline="0" dirty="0" err="1" smtClean="0"/>
              <a:t>도입화를</a:t>
            </a:r>
            <a:r>
              <a:rPr lang="ko-KR" altLang="en-US" baseline="0" dirty="0" smtClean="0"/>
              <a:t> 추진하고있는 현실입니다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선택이 아닌 필수입니다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상황에서 스마트팩토리 </a:t>
            </a:r>
            <a:r>
              <a:rPr lang="ko-KR" altLang="en-US" baseline="0" dirty="0" err="1" smtClean="0"/>
              <a:t>도입화에</a:t>
            </a:r>
            <a:r>
              <a:rPr lang="ko-KR" altLang="en-US" baseline="0" dirty="0" smtClean="0"/>
              <a:t> 어려움을 겪고있는 중소기업을 위한 </a:t>
            </a:r>
            <a:r>
              <a:rPr lang="en-US" altLang="ko-KR" baseline="0" dirty="0" smtClean="0"/>
              <a:t>MES</a:t>
            </a:r>
            <a:r>
              <a:rPr lang="ko-KR" altLang="en-US" baseline="0" dirty="0" smtClean="0"/>
              <a:t>시스템 프로젝트를 기획하였습니다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1F019-0E39-47AE-AFE3-49E95AF7A9D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836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시스템의 가장 핵심 포인트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가지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공정관리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재고관리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모니터링을 기반으로 기본에 충실한 </a:t>
            </a:r>
            <a:r>
              <a:rPr lang="en-US" altLang="ko-KR" baseline="0" dirty="0" smtClean="0"/>
              <a:t>MES </a:t>
            </a:r>
            <a:r>
              <a:rPr lang="ko-KR" altLang="en-US" baseline="0" dirty="0" smtClean="0"/>
              <a:t>제작에 집중하였습니다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1F019-0E39-47AE-AFE3-49E95AF7A9D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159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시스템의 가장 핵심 포인트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가지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공정관리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재고관리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모니터링을 기반으로 기본에 충실한 </a:t>
            </a:r>
            <a:r>
              <a:rPr lang="en-US" altLang="ko-KR" baseline="0" dirty="0" smtClean="0"/>
              <a:t>MES </a:t>
            </a:r>
            <a:r>
              <a:rPr lang="ko-KR" altLang="en-US" baseline="0" dirty="0" smtClean="0"/>
              <a:t>제작에 집중하였습니다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1F019-0E39-47AE-AFE3-49E95AF7A9D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898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그에따른</a:t>
            </a:r>
            <a:r>
              <a:rPr lang="ko-KR" altLang="en-US" baseline="0" dirty="0" smtClean="0"/>
              <a:t> 저희의 핵심가치는 효율성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안정성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호환성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의사소통 총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입니다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가지에 포커스를 두어 이러한 기능을 제작하였습니다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1F019-0E39-47AE-AFE3-49E95AF7A9D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337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일정을 간단하게 </a:t>
            </a:r>
            <a:r>
              <a:rPr lang="ko-KR" altLang="en-US" dirty="0" err="1" smtClean="0"/>
              <a:t>나타내보았습니다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개요부터 데이터베이스 설계부터 하드웨어까지의 자세한 일정은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1F019-0E39-47AE-AFE3-49E95AF7A9D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65EA-E77D-4592-A769-D01694AC48CB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7FAC-8223-48AA-9B1F-45B92EAB6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908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65EA-E77D-4592-A769-D01694AC48CB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7FAC-8223-48AA-9B1F-45B92EAB6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1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65EA-E77D-4592-A769-D01694AC48CB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7FAC-8223-48AA-9B1F-45B92EAB6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805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65EA-E77D-4592-A769-D01694AC48CB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7FAC-8223-48AA-9B1F-45B92EAB6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234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65EA-E77D-4592-A769-D01694AC48CB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7FAC-8223-48AA-9B1F-45B92EAB6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40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65EA-E77D-4592-A769-D01694AC48CB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7FAC-8223-48AA-9B1F-45B92EAB6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035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65EA-E77D-4592-A769-D01694AC48CB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7FAC-8223-48AA-9B1F-45B92EAB6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44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65EA-E77D-4592-A769-D01694AC48CB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7FAC-8223-48AA-9B1F-45B92EAB6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23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65EA-E77D-4592-A769-D01694AC48CB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7FAC-8223-48AA-9B1F-45B92EAB6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034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65EA-E77D-4592-A769-D01694AC48CB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7FAC-8223-48AA-9B1F-45B92EAB6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979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65EA-E77D-4592-A769-D01694AC48CB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7FAC-8223-48AA-9B1F-45B92EAB6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560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C65EA-E77D-4592-A769-D01694AC48CB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47FAC-8223-48AA-9B1F-45B92EAB6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531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1.jpeg"/><Relationship Id="rId3" Type="http://schemas.openxmlformats.org/officeDocument/2006/relationships/image" Target="../media/image27.png"/><Relationship Id="rId21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0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21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2.png"/><Relationship Id="rId5" Type="http://schemas.openxmlformats.org/officeDocument/2006/relationships/image" Target="../media/image44.png"/><Relationship Id="rId10" Type="http://schemas.microsoft.com/office/2007/relationships/hdphoto" Target="../media/hdphoto1.wdp"/><Relationship Id="rId4" Type="http://schemas.openxmlformats.org/officeDocument/2006/relationships/image" Target="../media/image43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microsoft.com/office/2007/relationships/hdphoto" Target="../media/hdphoto1.wdp"/><Relationship Id="rId10" Type="http://schemas.openxmlformats.org/officeDocument/2006/relationships/image" Target="../media/image51.png"/><Relationship Id="rId4" Type="http://schemas.openxmlformats.org/officeDocument/2006/relationships/image" Target="../media/image21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7.png"/><Relationship Id="rId12" Type="http://schemas.microsoft.com/office/2007/relationships/hdphoto" Target="../media/hdphoto1.wdp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21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microsoft.com/office/2007/relationships/hdphoto" Target="../media/hdphoto1.wdp"/><Relationship Id="rId10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.png"/><Relationship Id="rId4" Type="http://schemas.openxmlformats.org/officeDocument/2006/relationships/image" Target="../media/image10.jpeg"/><Relationship Id="rId9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.png"/><Relationship Id="rId4" Type="http://schemas.openxmlformats.org/officeDocument/2006/relationships/image" Target="../media/image16.jp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4796" y="2033054"/>
            <a:ext cx="4770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2060"/>
                </a:solidFill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수작업 기반의 중소기업 맞춤 솔루션</a:t>
            </a:r>
            <a:r>
              <a:rPr lang="en-US" altLang="ko-KR" sz="2400" dirty="0" smtClean="0">
                <a:solidFill>
                  <a:srgbClr val="002060"/>
                </a:solidFill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</a:t>
            </a:r>
          </a:p>
        </p:txBody>
      </p:sp>
      <p:pic>
        <p:nvPicPr>
          <p:cNvPr id="9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29046" y="2416287"/>
            <a:ext cx="66239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Eras Bold ITC" panose="020B0907030504020204" pitchFamily="34" charset="0"/>
                <a:ea typeface="MD아롱체" panose="02020603020101020101" pitchFamily="18" charset="-127"/>
              </a:rPr>
              <a:t>Aria MES System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-367808" y="705394"/>
            <a:ext cx="888275" cy="7053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58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0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9834" y="1112472"/>
            <a:ext cx="6587060" cy="18620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anose="020B0907030504020204" pitchFamily="34" charset="0"/>
              </a:rPr>
              <a:t> </a:t>
            </a:r>
            <a:r>
              <a:rPr lang="en-US" altLang="ko-KR" sz="11500" dirty="0" smtClean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anose="020B0907030504020204" pitchFamily="34" charset="0"/>
              </a:rPr>
              <a:t>3</a:t>
            </a:r>
            <a:r>
              <a:rPr lang="ko-KR" altLang="en-US" sz="11500" dirty="0" smtClean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anose="020B0907030504020204" pitchFamily="34" charset="0"/>
              </a:rPr>
              <a:t> </a:t>
            </a:r>
            <a:r>
              <a:rPr lang="en-US" altLang="ko-KR" sz="11500" dirty="0" smtClean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anose="020B0907030504020204" pitchFamily="34" charset="0"/>
              </a:rPr>
              <a:t>Point !</a:t>
            </a:r>
            <a:endParaRPr lang="ko-KR" altLang="en-US" sz="11500" dirty="0"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ras Bold ITC" panose="020B09070305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54611" y="3392488"/>
            <a:ext cx="2632052" cy="2677819"/>
            <a:chOff x="1254611" y="3392488"/>
            <a:chExt cx="2632052" cy="2677819"/>
          </a:xfrm>
        </p:grpSpPr>
        <p:pic>
          <p:nvPicPr>
            <p:cNvPr id="1026" name="Picture 2" descr="Schneider’s smart factory in Batam kickstarts IIoT in Asia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2" r="26008"/>
            <a:stretch/>
          </p:blipFill>
          <p:spPr bwMode="auto">
            <a:xfrm>
              <a:off x="1405145" y="3392488"/>
              <a:ext cx="2347075" cy="2347075"/>
            </a:xfrm>
            <a:prstGeom prst="ellipse">
              <a:avLst/>
            </a:prstGeom>
            <a:noFill/>
            <a:ln w="101600"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54611" y="5482295"/>
              <a:ext cx="2632052" cy="58801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smtClean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공정 관리</a:t>
              </a:r>
              <a:endParaRPr lang="ko-KR" altLang="en-US" sz="240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368803" y="3386913"/>
            <a:ext cx="2632050" cy="2704055"/>
            <a:chOff x="8368803" y="3386913"/>
            <a:chExt cx="2632050" cy="2704055"/>
          </a:xfrm>
        </p:grpSpPr>
        <p:pic>
          <p:nvPicPr>
            <p:cNvPr id="1030" name="Picture 6" descr="직원이 제철소 내 무인전산실 모니터링 시스템 화면을 통해 현장 IT장치 상태와 무인전산실 환경 등을 실시간으로 모니터링하는 모습.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8" r="13758"/>
            <a:stretch/>
          </p:blipFill>
          <p:spPr bwMode="auto">
            <a:xfrm>
              <a:off x="8489281" y="3386913"/>
              <a:ext cx="2407186" cy="2407186"/>
            </a:xfrm>
            <a:prstGeom prst="ellipse">
              <a:avLst/>
            </a:prstGeom>
            <a:noFill/>
            <a:ln w="101600"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8368803" y="5502956"/>
              <a:ext cx="2632050" cy="58801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모니터링</a:t>
              </a:r>
              <a:endPara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812362" y="3393300"/>
            <a:ext cx="2632050" cy="2673999"/>
            <a:chOff x="4812362" y="3393300"/>
            <a:chExt cx="2632050" cy="2673999"/>
          </a:xfrm>
        </p:grpSpPr>
        <p:pic>
          <p:nvPicPr>
            <p:cNvPr id="1028" name="Picture 4" descr="창고에서 재고를 확인하는 창고 근로자 스톡 콘텐츠 - 6445739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13" b="7721"/>
            <a:stretch/>
          </p:blipFill>
          <p:spPr bwMode="auto">
            <a:xfrm>
              <a:off x="4944788" y="3393300"/>
              <a:ext cx="2353233" cy="2353233"/>
            </a:xfrm>
            <a:prstGeom prst="ellipse">
              <a:avLst/>
            </a:prstGeom>
            <a:noFill/>
            <a:ln w="101600"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4812362" y="5479287"/>
              <a:ext cx="2632050" cy="58801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재고 관리</a:t>
              </a:r>
              <a:endPara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13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28" b="89744" l="766" r="97701">
                        <a14:foregroundMark x1="6513" y1="17949" x2="6513" y2="53846"/>
                        <a14:foregroundMark x1="9195" y1="44872" x2="13027" y2="33333"/>
                        <a14:foregroundMark x1="11111" y1="46154" x2="13410" y2="55128"/>
                        <a14:foregroundMark x1="14559" y1="30769" x2="33716" y2="29487"/>
                        <a14:foregroundMark x1="20307" y1="14103" x2="19923" y2="55128"/>
                        <a14:foregroundMark x1="20690" y1="19231" x2="23372" y2="11538"/>
                        <a14:foregroundMark x1="27969" y1="33333" x2="26820" y2="44872"/>
                        <a14:foregroundMark x1="27203" y1="52564" x2="29119" y2="55128"/>
                        <a14:foregroundMark x1="32184" y1="57692" x2="33333" y2="57692"/>
                        <a14:foregroundMark x1="35249" y1="33333" x2="34866" y2="79487"/>
                        <a14:foregroundMark x1="5364" y1="79487" x2="17625" y2="83333"/>
                        <a14:foregroundMark x1="18774" y1="82051" x2="22989" y2="80769"/>
                        <a14:foregroundMark x1="4215" y1="78205" x2="5364" y2="82051"/>
                        <a14:foregroundMark x1="3065" y1="80769" x2="3065" y2="80769"/>
                        <a14:foregroundMark x1="22222" y1="80769" x2="22222" y2="80769"/>
                        <a14:foregroundMark x1="23372" y1="78205" x2="23372" y2="78205"/>
                        <a14:foregroundMark x1="8812" y1="75641" x2="8046" y2="76923"/>
                        <a14:foregroundMark x1="3448" y1="83333" x2="3065" y2="83333"/>
                        <a14:foregroundMark x1="3065" y1="76923" x2="3065" y2="76923"/>
                        <a14:foregroundMark x1="43295" y1="29487" x2="44828" y2="29487"/>
                        <a14:foregroundMark x1="49425" y1="30769" x2="49425" y2="39744"/>
                        <a14:foregroundMark x1="42912" y1="51282" x2="43295" y2="58974"/>
                        <a14:foregroundMark x1="53640" y1="29487" x2="59387" y2="29487"/>
                        <a14:foregroundMark x1="63985" y1="29487" x2="65900" y2="29487"/>
                        <a14:foregroundMark x1="54023" y1="43590" x2="55556" y2="41026"/>
                        <a14:foregroundMark x1="54406" y1="52564" x2="56705" y2="53846"/>
                        <a14:foregroundMark x1="71648" y1="30769" x2="74330" y2="29487"/>
                        <a14:foregroundMark x1="77395" y1="30769" x2="77778" y2="39744"/>
                        <a14:foregroundMark x1="72797" y1="47436" x2="76245" y2="47436"/>
                        <a14:foregroundMark x1="80460" y1="32051" x2="81992" y2="30769"/>
                        <a14:foregroundMark x1="84674" y1="44872" x2="84674" y2="53846"/>
                        <a14:foregroundMark x1="86590" y1="47436" x2="86590" y2="58974"/>
                        <a14:foregroundMark x1="86973" y1="42308" x2="86590" y2="37179"/>
                        <a14:foregroundMark x1="86590" y1="33333" x2="86590" y2="29487"/>
                        <a14:foregroundMark x1="90038" y1="30769" x2="91188" y2="29487"/>
                        <a14:foregroundMark x1="96169" y1="32051" x2="95785" y2="41026"/>
                        <a14:foregroundMark x1="89272" y1="52564" x2="89272" y2="61538"/>
                        <a14:foregroundMark x1="43678" y1="76923" x2="95785" y2="82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938" y="6509443"/>
            <a:ext cx="1166326" cy="34855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-367810" y="705394"/>
            <a:ext cx="888275" cy="7053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46854" y="781092"/>
            <a:ext cx="2132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기획 목표</a:t>
            </a:r>
            <a:endParaRPr lang="ko-KR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358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4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6715" y="1557092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02060"/>
                </a:solidFill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</a:rPr>
              <a:t>핵심 가치는</a:t>
            </a:r>
            <a:r>
              <a:rPr lang="en-US" altLang="ko-KR" sz="1600" dirty="0" smtClean="0">
                <a:solidFill>
                  <a:srgbClr val="002060"/>
                </a:solidFill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</a:rPr>
              <a:t>?</a:t>
            </a:r>
          </a:p>
        </p:txBody>
      </p:sp>
      <p:sp>
        <p:nvSpPr>
          <p:cNvPr id="9" name="타원 8"/>
          <p:cNvSpPr/>
          <p:nvPr/>
        </p:nvSpPr>
        <p:spPr>
          <a:xfrm>
            <a:off x="580139" y="1689793"/>
            <a:ext cx="73152" cy="7315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196841" y="1821449"/>
            <a:ext cx="3577678" cy="3539752"/>
            <a:chOff x="4745736" y="2239865"/>
            <a:chExt cx="2587752" cy="2560320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5870448" y="2239865"/>
              <a:ext cx="1463040" cy="1463040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745736" y="2239865"/>
              <a:ext cx="1463040" cy="146304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745736" y="3337145"/>
              <a:ext cx="1463040" cy="1463040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870448" y="3337145"/>
              <a:ext cx="1463040" cy="146304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009520" y="2668741"/>
              <a:ext cx="944032" cy="42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효율성</a:t>
              </a:r>
              <a:endPara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66215" y="2648553"/>
              <a:ext cx="944032" cy="42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안정성</a:t>
              </a:r>
              <a:endPara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82940" y="3857179"/>
              <a:ext cx="1240903" cy="422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의사소통</a:t>
              </a:r>
              <a:endPara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26416" y="3867769"/>
              <a:ext cx="944032" cy="42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호환성</a:t>
              </a:r>
              <a:endPara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2" name="설명선 2(테두리 없음) 21"/>
          <p:cNvSpPr/>
          <p:nvPr/>
        </p:nvSpPr>
        <p:spPr>
          <a:xfrm flipH="1">
            <a:off x="2496935" y="1127323"/>
            <a:ext cx="2062437" cy="358049"/>
          </a:xfrm>
          <a:prstGeom prst="callout2">
            <a:avLst>
              <a:gd name="adj1" fmla="val 46417"/>
              <a:gd name="adj2" fmla="val -1123"/>
              <a:gd name="adj3" fmla="val 47347"/>
              <a:gd name="adj4" fmla="val -22898"/>
              <a:gd name="adj5" fmla="val 324984"/>
              <a:gd name="adj6" fmla="val -36828"/>
            </a:avLst>
          </a:prstGeom>
          <a:noFill/>
          <a:ln>
            <a:solidFill>
              <a:srgbClr val="FF66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kern="0" dirty="0" smtClean="0">
                <a:solidFill>
                  <a:srgbClr val="FF33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Lot </a:t>
            </a:r>
            <a:r>
              <a:rPr lang="ko-KR" altLang="en-US" sz="2800" b="1" kern="0" dirty="0" smtClean="0">
                <a:solidFill>
                  <a:srgbClr val="FF33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기능</a:t>
            </a:r>
            <a:endParaRPr lang="en-US" altLang="ko-KR" sz="2800" b="1" kern="0" dirty="0">
              <a:solidFill>
                <a:srgbClr val="FF33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설명선 2(테두리 없음) 23"/>
          <p:cNvSpPr/>
          <p:nvPr/>
        </p:nvSpPr>
        <p:spPr>
          <a:xfrm flipH="1">
            <a:off x="8410398" y="1181524"/>
            <a:ext cx="3172002" cy="249646"/>
          </a:xfrm>
          <a:prstGeom prst="callout2">
            <a:avLst>
              <a:gd name="adj1" fmla="val 54078"/>
              <a:gd name="adj2" fmla="val 95384"/>
              <a:gd name="adj3" fmla="val 57075"/>
              <a:gd name="adj4" fmla="val 123022"/>
              <a:gd name="adj5" fmla="val 408696"/>
              <a:gd name="adj6" fmla="val 147082"/>
            </a:avLst>
          </a:prstGeom>
          <a:noFill/>
          <a:ln>
            <a:solidFill>
              <a:srgbClr val="FF66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kern="0" dirty="0" smtClean="0">
                <a:solidFill>
                  <a:srgbClr val="FF33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DB </a:t>
            </a:r>
            <a:r>
              <a:rPr lang="ko-KR" altLang="en-US" sz="2800" b="1" kern="0" dirty="0" smtClean="0">
                <a:solidFill>
                  <a:srgbClr val="FF33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 서버 구축</a:t>
            </a:r>
            <a:endParaRPr lang="en-US" altLang="ko-KR" sz="2800" b="1" kern="0" dirty="0">
              <a:solidFill>
                <a:srgbClr val="FF33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설명선 2(테두리 없음) 24"/>
          <p:cNvSpPr/>
          <p:nvPr/>
        </p:nvSpPr>
        <p:spPr>
          <a:xfrm flipH="1">
            <a:off x="8438266" y="5393284"/>
            <a:ext cx="2633472" cy="817488"/>
          </a:xfrm>
          <a:prstGeom prst="callout2">
            <a:avLst>
              <a:gd name="adj1" fmla="val 54078"/>
              <a:gd name="adj2" fmla="val 99686"/>
              <a:gd name="adj3" fmla="val 60116"/>
              <a:gd name="adj4" fmla="val 141796"/>
              <a:gd name="adj5" fmla="val -78681"/>
              <a:gd name="adj6" fmla="val 162867"/>
            </a:avLst>
          </a:prstGeom>
          <a:noFill/>
          <a:ln>
            <a:solidFill>
              <a:srgbClr val="FF66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kern="0" dirty="0" smtClean="0">
                <a:solidFill>
                  <a:srgbClr val="FF33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실시간 모니터링</a:t>
            </a:r>
            <a:endParaRPr lang="en-US" altLang="ko-KR" sz="2800" b="1" kern="0" dirty="0">
              <a:solidFill>
                <a:srgbClr val="FF33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설명선 2(테두리 없음) 28"/>
          <p:cNvSpPr/>
          <p:nvPr/>
        </p:nvSpPr>
        <p:spPr>
          <a:xfrm flipH="1">
            <a:off x="1099101" y="5097734"/>
            <a:ext cx="2315552" cy="773296"/>
          </a:xfrm>
          <a:prstGeom prst="callout2">
            <a:avLst>
              <a:gd name="adj1" fmla="val 53929"/>
              <a:gd name="adj2" fmla="val -1123"/>
              <a:gd name="adj3" fmla="val 54858"/>
              <a:gd name="adj4" fmla="val -49651"/>
              <a:gd name="adj5" fmla="val -41467"/>
              <a:gd name="adj6" fmla="val -69141"/>
            </a:avLst>
          </a:prstGeom>
          <a:noFill/>
          <a:ln>
            <a:solidFill>
              <a:srgbClr val="FF66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kern="0" dirty="0" smtClean="0">
                <a:solidFill>
                  <a:srgbClr val="FF33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프로토콜 개발</a:t>
            </a:r>
            <a:r>
              <a:rPr lang="en-US" altLang="ko-KR" sz="2800" b="1" kern="0" dirty="0" smtClean="0">
                <a:solidFill>
                  <a:srgbClr val="FF33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(SECS2)</a:t>
            </a:r>
            <a:endParaRPr lang="en-US" altLang="ko-KR" sz="2800" b="1" kern="0" dirty="0">
              <a:solidFill>
                <a:srgbClr val="FF33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3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28" b="89744" l="766" r="97701">
                        <a14:foregroundMark x1="6513" y1="17949" x2="6513" y2="53846"/>
                        <a14:foregroundMark x1="9195" y1="44872" x2="13027" y2="33333"/>
                        <a14:foregroundMark x1="11111" y1="46154" x2="13410" y2="55128"/>
                        <a14:foregroundMark x1="14559" y1="30769" x2="33716" y2="29487"/>
                        <a14:foregroundMark x1="20307" y1="14103" x2="19923" y2="55128"/>
                        <a14:foregroundMark x1="20690" y1="19231" x2="23372" y2="11538"/>
                        <a14:foregroundMark x1="27969" y1="33333" x2="26820" y2="44872"/>
                        <a14:foregroundMark x1="27203" y1="52564" x2="29119" y2="55128"/>
                        <a14:foregroundMark x1="32184" y1="57692" x2="33333" y2="57692"/>
                        <a14:foregroundMark x1="35249" y1="33333" x2="34866" y2="79487"/>
                        <a14:foregroundMark x1="5364" y1="79487" x2="17625" y2="83333"/>
                        <a14:foregroundMark x1="18774" y1="82051" x2="22989" y2="80769"/>
                        <a14:foregroundMark x1="4215" y1="78205" x2="5364" y2="82051"/>
                        <a14:foregroundMark x1="3065" y1="80769" x2="3065" y2="80769"/>
                        <a14:foregroundMark x1="22222" y1="80769" x2="22222" y2="80769"/>
                        <a14:foregroundMark x1="23372" y1="78205" x2="23372" y2="78205"/>
                        <a14:foregroundMark x1="8812" y1="75641" x2="8046" y2="76923"/>
                        <a14:foregroundMark x1="3448" y1="83333" x2="3065" y2="83333"/>
                        <a14:foregroundMark x1="3065" y1="76923" x2="3065" y2="76923"/>
                        <a14:foregroundMark x1="43295" y1="29487" x2="44828" y2="29487"/>
                        <a14:foregroundMark x1="49425" y1="30769" x2="49425" y2="39744"/>
                        <a14:foregroundMark x1="42912" y1="51282" x2="43295" y2="58974"/>
                        <a14:foregroundMark x1="53640" y1="29487" x2="59387" y2="29487"/>
                        <a14:foregroundMark x1="63985" y1="29487" x2="65900" y2="29487"/>
                        <a14:foregroundMark x1="54023" y1="43590" x2="55556" y2="41026"/>
                        <a14:foregroundMark x1="54406" y1="52564" x2="56705" y2="53846"/>
                        <a14:foregroundMark x1="71648" y1="30769" x2="74330" y2="29487"/>
                        <a14:foregroundMark x1="77395" y1="30769" x2="77778" y2="39744"/>
                        <a14:foregroundMark x1="72797" y1="47436" x2="76245" y2="47436"/>
                        <a14:foregroundMark x1="80460" y1="32051" x2="81992" y2="30769"/>
                        <a14:foregroundMark x1="84674" y1="44872" x2="84674" y2="53846"/>
                        <a14:foregroundMark x1="86590" y1="47436" x2="86590" y2="58974"/>
                        <a14:foregroundMark x1="86973" y1="42308" x2="86590" y2="37179"/>
                        <a14:foregroundMark x1="86590" y1="33333" x2="86590" y2="29487"/>
                        <a14:foregroundMark x1="90038" y1="30769" x2="91188" y2="29487"/>
                        <a14:foregroundMark x1="96169" y1="32051" x2="95785" y2="41026"/>
                        <a14:foregroundMark x1="89272" y1="52564" x2="89272" y2="61538"/>
                        <a14:foregroundMark x1="43678" y1="76923" x2="95785" y2="82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938" y="6509443"/>
            <a:ext cx="1166326" cy="348557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-367810" y="705394"/>
            <a:ext cx="888275" cy="7053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46854" y="781092"/>
            <a:ext cx="2132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기획 목표</a:t>
            </a:r>
            <a:endParaRPr lang="ko-KR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58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3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305365" y="-2530550"/>
            <a:ext cx="819526" cy="61607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98154" y="3063085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일정</a:t>
            </a:r>
            <a:endParaRPr lang="en-US" altLang="ko-KR" sz="3600" dirty="0" smtClean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05365" y="3709416"/>
            <a:ext cx="819526" cy="8536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9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-367811" y="705394"/>
            <a:ext cx="888275" cy="7053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-82296" y="3547872"/>
            <a:ext cx="12274296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8127" y="4120644"/>
            <a:ext cx="16530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개요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요구사항 분석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47907" y="242220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데이터베이스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DB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서버 구축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및 설계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15021" y="4119713"/>
            <a:ext cx="14991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클라이언트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통신 및 기능 개발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01853" y="2422209"/>
            <a:ext cx="216277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서버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통신 프로토콜 정의 및 개발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59504" y="4119713"/>
            <a:ext cx="146386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하드웨어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통신 및 기능 개발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381342" y="3297496"/>
            <a:ext cx="98355" cy="9835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405459" y="3676109"/>
            <a:ext cx="98355" cy="9835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5775695" y="3675178"/>
            <a:ext cx="98355" cy="9835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134062" y="3297496"/>
            <a:ext cx="98355" cy="9835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242258" y="3675177"/>
            <a:ext cx="98355" cy="9835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5448" y="3568207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09.28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01757" y="317739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10.13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69033" y="358428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11.16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51345" y="3161327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11.16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917817" y="358886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11.29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3969" y="173220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시작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43969" y="1732208"/>
            <a:ext cx="0" cy="3693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43969" y="224357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종료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543969" y="2243570"/>
            <a:ext cx="0" cy="36933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975689" y="3547872"/>
            <a:ext cx="79395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762073" y="3547872"/>
            <a:ext cx="27274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3373776" y="3547872"/>
            <a:ext cx="11116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2587392" y="3547872"/>
            <a:ext cx="1651127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5791423" y="3547872"/>
            <a:ext cx="11116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005039" y="3547872"/>
            <a:ext cx="1651127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8094882" y="3547872"/>
            <a:ext cx="11116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7308498" y="3547872"/>
            <a:ext cx="1651127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10281636" y="3547872"/>
            <a:ext cx="11116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9495252" y="3547872"/>
            <a:ext cx="1651127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19839" y="3556009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09.21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310574" y="3161328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09.27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658582" y="3568207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09.27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047901" y="3161327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09.27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193746" y="3591147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09.27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3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28" b="89744" l="766" r="97701">
                        <a14:foregroundMark x1="6513" y1="17949" x2="6513" y2="53846"/>
                        <a14:foregroundMark x1="9195" y1="44872" x2="13027" y2="33333"/>
                        <a14:foregroundMark x1="11111" y1="46154" x2="13410" y2="55128"/>
                        <a14:foregroundMark x1="14559" y1="30769" x2="33716" y2="29487"/>
                        <a14:foregroundMark x1="20307" y1="14103" x2="19923" y2="55128"/>
                        <a14:foregroundMark x1="20690" y1="19231" x2="23372" y2="11538"/>
                        <a14:foregroundMark x1="27969" y1="33333" x2="26820" y2="44872"/>
                        <a14:foregroundMark x1="27203" y1="52564" x2="29119" y2="55128"/>
                        <a14:foregroundMark x1="32184" y1="57692" x2="33333" y2="57692"/>
                        <a14:foregroundMark x1="35249" y1="33333" x2="34866" y2="79487"/>
                        <a14:foregroundMark x1="5364" y1="79487" x2="17625" y2="83333"/>
                        <a14:foregroundMark x1="18774" y1="82051" x2="22989" y2="80769"/>
                        <a14:foregroundMark x1="4215" y1="78205" x2="5364" y2="82051"/>
                        <a14:foregroundMark x1="3065" y1="80769" x2="3065" y2="80769"/>
                        <a14:foregroundMark x1="22222" y1="80769" x2="22222" y2="80769"/>
                        <a14:foregroundMark x1="23372" y1="78205" x2="23372" y2="78205"/>
                        <a14:foregroundMark x1="8812" y1="75641" x2="8046" y2="76923"/>
                        <a14:foregroundMark x1="3448" y1="83333" x2="3065" y2="83333"/>
                        <a14:foregroundMark x1="3065" y1="76923" x2="3065" y2="76923"/>
                        <a14:foregroundMark x1="43295" y1="29487" x2="44828" y2="29487"/>
                        <a14:foregroundMark x1="49425" y1="30769" x2="49425" y2="39744"/>
                        <a14:foregroundMark x1="42912" y1="51282" x2="43295" y2="58974"/>
                        <a14:foregroundMark x1="53640" y1="29487" x2="59387" y2="29487"/>
                        <a14:foregroundMark x1="63985" y1="29487" x2="65900" y2="29487"/>
                        <a14:foregroundMark x1="54023" y1="43590" x2="55556" y2="41026"/>
                        <a14:foregroundMark x1="54406" y1="52564" x2="56705" y2="53846"/>
                        <a14:foregroundMark x1="71648" y1="30769" x2="74330" y2="29487"/>
                        <a14:foregroundMark x1="77395" y1="30769" x2="77778" y2="39744"/>
                        <a14:foregroundMark x1="72797" y1="47436" x2="76245" y2="47436"/>
                        <a14:foregroundMark x1="80460" y1="32051" x2="81992" y2="30769"/>
                        <a14:foregroundMark x1="84674" y1="44872" x2="84674" y2="53846"/>
                        <a14:foregroundMark x1="86590" y1="47436" x2="86590" y2="58974"/>
                        <a14:foregroundMark x1="86973" y1="42308" x2="86590" y2="37179"/>
                        <a14:foregroundMark x1="86590" y1="33333" x2="86590" y2="29487"/>
                        <a14:foregroundMark x1="90038" y1="30769" x2="91188" y2="29487"/>
                        <a14:foregroundMark x1="96169" y1="32051" x2="95785" y2="41026"/>
                        <a14:foregroundMark x1="89272" y1="52564" x2="89272" y2="61538"/>
                        <a14:foregroundMark x1="43678" y1="76923" x2="95785" y2="82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938" y="6509443"/>
            <a:ext cx="1166326" cy="34855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46854" y="781092"/>
            <a:ext cx="10354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일정</a:t>
            </a:r>
            <a:endParaRPr lang="ko-KR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58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7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-367810" y="705394"/>
            <a:ext cx="888275" cy="7053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7" y="1561505"/>
            <a:ext cx="10945898" cy="4651036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pic>
        <p:nvPicPr>
          <p:cNvPr id="7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28" b="89744" l="766" r="97701">
                        <a14:foregroundMark x1="6513" y1="17949" x2="6513" y2="53846"/>
                        <a14:foregroundMark x1="9195" y1="44872" x2="13027" y2="33333"/>
                        <a14:foregroundMark x1="11111" y1="46154" x2="13410" y2="55128"/>
                        <a14:foregroundMark x1="14559" y1="30769" x2="33716" y2="29487"/>
                        <a14:foregroundMark x1="20307" y1="14103" x2="19923" y2="55128"/>
                        <a14:foregroundMark x1="20690" y1="19231" x2="23372" y2="11538"/>
                        <a14:foregroundMark x1="27969" y1="33333" x2="26820" y2="44872"/>
                        <a14:foregroundMark x1="27203" y1="52564" x2="29119" y2="55128"/>
                        <a14:foregroundMark x1="32184" y1="57692" x2="33333" y2="57692"/>
                        <a14:foregroundMark x1="35249" y1="33333" x2="34866" y2="79487"/>
                        <a14:foregroundMark x1="5364" y1="79487" x2="17625" y2="83333"/>
                        <a14:foregroundMark x1="18774" y1="82051" x2="22989" y2="80769"/>
                        <a14:foregroundMark x1="4215" y1="78205" x2="5364" y2="82051"/>
                        <a14:foregroundMark x1="3065" y1="80769" x2="3065" y2="80769"/>
                        <a14:foregroundMark x1="22222" y1="80769" x2="22222" y2="80769"/>
                        <a14:foregroundMark x1="23372" y1="78205" x2="23372" y2="78205"/>
                        <a14:foregroundMark x1="8812" y1="75641" x2="8046" y2="76923"/>
                        <a14:foregroundMark x1="3448" y1="83333" x2="3065" y2="83333"/>
                        <a14:foregroundMark x1="3065" y1="76923" x2="3065" y2="76923"/>
                        <a14:foregroundMark x1="43295" y1="29487" x2="44828" y2="29487"/>
                        <a14:foregroundMark x1="49425" y1="30769" x2="49425" y2="39744"/>
                        <a14:foregroundMark x1="42912" y1="51282" x2="43295" y2="58974"/>
                        <a14:foregroundMark x1="53640" y1="29487" x2="59387" y2="29487"/>
                        <a14:foregroundMark x1="63985" y1="29487" x2="65900" y2="29487"/>
                        <a14:foregroundMark x1="54023" y1="43590" x2="55556" y2="41026"/>
                        <a14:foregroundMark x1="54406" y1="52564" x2="56705" y2="53846"/>
                        <a14:foregroundMark x1="71648" y1="30769" x2="74330" y2="29487"/>
                        <a14:foregroundMark x1="77395" y1="30769" x2="77778" y2="39744"/>
                        <a14:foregroundMark x1="72797" y1="47436" x2="76245" y2="47436"/>
                        <a14:foregroundMark x1="80460" y1="32051" x2="81992" y2="30769"/>
                        <a14:foregroundMark x1="84674" y1="44872" x2="84674" y2="53846"/>
                        <a14:foregroundMark x1="86590" y1="47436" x2="86590" y2="58974"/>
                        <a14:foregroundMark x1="86973" y1="42308" x2="86590" y2="37179"/>
                        <a14:foregroundMark x1="86590" y1="33333" x2="86590" y2="29487"/>
                        <a14:foregroundMark x1="90038" y1="30769" x2="91188" y2="29487"/>
                        <a14:foregroundMark x1="96169" y1="32051" x2="95785" y2="41026"/>
                        <a14:foregroundMark x1="89272" y1="52564" x2="89272" y2="61538"/>
                        <a14:foregroundMark x1="43678" y1="76923" x2="95785" y2="82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938" y="6509443"/>
            <a:ext cx="1166326" cy="3485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6854" y="781092"/>
            <a:ext cx="10354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일정</a:t>
            </a:r>
            <a:endParaRPr lang="ko-KR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358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0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305365" y="-2530550"/>
            <a:ext cx="438912" cy="61607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305365" y="-2530550"/>
            <a:ext cx="438912" cy="61607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305365" y="-2530550"/>
            <a:ext cx="819526" cy="61607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305365" y="3709416"/>
            <a:ext cx="819526" cy="8536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28" b="89744" l="766" r="97701">
                        <a14:foregroundMark x1="6513" y1="17949" x2="6513" y2="53846"/>
                        <a14:foregroundMark x1="9195" y1="44872" x2="13027" y2="33333"/>
                        <a14:foregroundMark x1="11111" y1="46154" x2="13410" y2="55128"/>
                        <a14:foregroundMark x1="14559" y1="30769" x2="33716" y2="29487"/>
                        <a14:foregroundMark x1="20307" y1="14103" x2="19923" y2="55128"/>
                        <a14:foregroundMark x1="20690" y1="19231" x2="23372" y2="11538"/>
                        <a14:foregroundMark x1="27969" y1="33333" x2="26820" y2="44872"/>
                        <a14:foregroundMark x1="27203" y1="52564" x2="29119" y2="55128"/>
                        <a14:foregroundMark x1="32184" y1="57692" x2="33333" y2="57692"/>
                        <a14:foregroundMark x1="35249" y1="33333" x2="34866" y2="79487"/>
                        <a14:foregroundMark x1="5364" y1="79487" x2="17625" y2="83333"/>
                        <a14:foregroundMark x1="18774" y1="82051" x2="22989" y2="80769"/>
                        <a14:foregroundMark x1="4215" y1="78205" x2="5364" y2="82051"/>
                        <a14:foregroundMark x1="3065" y1="80769" x2="3065" y2="80769"/>
                        <a14:foregroundMark x1="22222" y1="80769" x2="22222" y2="80769"/>
                        <a14:foregroundMark x1="23372" y1="78205" x2="23372" y2="78205"/>
                        <a14:foregroundMark x1="8812" y1="75641" x2="8046" y2="76923"/>
                        <a14:foregroundMark x1="3448" y1="83333" x2="3065" y2="83333"/>
                        <a14:foregroundMark x1="3065" y1="76923" x2="3065" y2="76923"/>
                        <a14:foregroundMark x1="43295" y1="29487" x2="44828" y2="29487"/>
                        <a14:foregroundMark x1="49425" y1="30769" x2="49425" y2="39744"/>
                        <a14:foregroundMark x1="42912" y1="51282" x2="43295" y2="58974"/>
                        <a14:foregroundMark x1="53640" y1="29487" x2="59387" y2="29487"/>
                        <a14:foregroundMark x1="63985" y1="29487" x2="65900" y2="29487"/>
                        <a14:foregroundMark x1="54023" y1="43590" x2="55556" y2="41026"/>
                        <a14:foregroundMark x1="54406" y1="52564" x2="56705" y2="53846"/>
                        <a14:foregroundMark x1="71648" y1="30769" x2="74330" y2="29487"/>
                        <a14:foregroundMark x1="77395" y1="30769" x2="77778" y2="39744"/>
                        <a14:foregroundMark x1="72797" y1="47436" x2="76245" y2="47436"/>
                        <a14:foregroundMark x1="80460" y1="32051" x2="81992" y2="30769"/>
                        <a14:foregroundMark x1="84674" y1="44872" x2="84674" y2="53846"/>
                        <a14:foregroundMark x1="86590" y1="47436" x2="86590" y2="58974"/>
                        <a14:foregroundMark x1="86973" y1="42308" x2="86590" y2="37179"/>
                        <a14:foregroundMark x1="86590" y1="33333" x2="86590" y2="29487"/>
                        <a14:foregroundMark x1="90038" y1="30769" x2="91188" y2="29487"/>
                        <a14:foregroundMark x1="96169" y1="32051" x2="95785" y2="41026"/>
                        <a14:foregroundMark x1="89272" y1="52564" x2="89272" y2="61538"/>
                        <a14:foregroundMark x1="43678" y1="76923" x2="95785" y2="82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938" y="6509443"/>
            <a:ext cx="1166326" cy="3485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98154" y="3063085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기술</a:t>
            </a:r>
            <a:endParaRPr lang="en-US" altLang="ko-KR" sz="3600" dirty="0" smtClean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58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92690" y="2596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77365048" descr="EMB0000202041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757" y="1571348"/>
            <a:ext cx="9131096" cy="464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28" b="89744" l="766" r="97701">
                        <a14:foregroundMark x1="6513" y1="17949" x2="6513" y2="53846"/>
                        <a14:foregroundMark x1="9195" y1="44872" x2="13027" y2="33333"/>
                        <a14:foregroundMark x1="11111" y1="46154" x2="13410" y2="55128"/>
                        <a14:foregroundMark x1="14559" y1="30769" x2="33716" y2="29487"/>
                        <a14:foregroundMark x1="20307" y1="14103" x2="19923" y2="55128"/>
                        <a14:foregroundMark x1="20690" y1="19231" x2="23372" y2="11538"/>
                        <a14:foregroundMark x1="27969" y1="33333" x2="26820" y2="44872"/>
                        <a14:foregroundMark x1="27203" y1="52564" x2="29119" y2="55128"/>
                        <a14:foregroundMark x1="32184" y1="57692" x2="33333" y2="57692"/>
                        <a14:foregroundMark x1="35249" y1="33333" x2="34866" y2="79487"/>
                        <a14:foregroundMark x1="5364" y1="79487" x2="17625" y2="83333"/>
                        <a14:foregroundMark x1="18774" y1="82051" x2="22989" y2="80769"/>
                        <a14:foregroundMark x1="4215" y1="78205" x2="5364" y2="82051"/>
                        <a14:foregroundMark x1="3065" y1="80769" x2="3065" y2="80769"/>
                        <a14:foregroundMark x1="22222" y1="80769" x2="22222" y2="80769"/>
                        <a14:foregroundMark x1="23372" y1="78205" x2="23372" y2="78205"/>
                        <a14:foregroundMark x1="8812" y1="75641" x2="8046" y2="76923"/>
                        <a14:foregroundMark x1="3448" y1="83333" x2="3065" y2="83333"/>
                        <a14:foregroundMark x1="3065" y1="76923" x2="3065" y2="76923"/>
                        <a14:foregroundMark x1="43295" y1="29487" x2="44828" y2="29487"/>
                        <a14:foregroundMark x1="49425" y1="30769" x2="49425" y2="39744"/>
                        <a14:foregroundMark x1="42912" y1="51282" x2="43295" y2="58974"/>
                        <a14:foregroundMark x1="53640" y1="29487" x2="59387" y2="29487"/>
                        <a14:foregroundMark x1="63985" y1="29487" x2="65900" y2="29487"/>
                        <a14:foregroundMark x1="54023" y1="43590" x2="55556" y2="41026"/>
                        <a14:foregroundMark x1="54406" y1="52564" x2="56705" y2="53846"/>
                        <a14:foregroundMark x1="71648" y1="30769" x2="74330" y2="29487"/>
                        <a14:foregroundMark x1="77395" y1="30769" x2="77778" y2="39744"/>
                        <a14:foregroundMark x1="72797" y1="47436" x2="76245" y2="47436"/>
                        <a14:foregroundMark x1="80460" y1="32051" x2="81992" y2="30769"/>
                        <a14:foregroundMark x1="84674" y1="44872" x2="84674" y2="53846"/>
                        <a14:foregroundMark x1="86590" y1="47436" x2="86590" y2="58974"/>
                        <a14:foregroundMark x1="86973" y1="42308" x2="86590" y2="37179"/>
                        <a14:foregroundMark x1="86590" y1="33333" x2="86590" y2="29487"/>
                        <a14:foregroundMark x1="90038" y1="30769" x2="91188" y2="29487"/>
                        <a14:foregroundMark x1="96169" y1="32051" x2="95785" y2="41026"/>
                        <a14:foregroundMark x1="89272" y1="52564" x2="89272" y2="61538"/>
                        <a14:foregroundMark x1="43678" y1="76923" x2="95785" y2="82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938" y="6509443"/>
            <a:ext cx="1166326" cy="3485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367810" y="705394"/>
            <a:ext cx="888275" cy="7053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46854" y="781092"/>
            <a:ext cx="2132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구성도</a:t>
            </a:r>
            <a:endParaRPr lang="ko-KR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358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4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305365" y="-2530550"/>
            <a:ext cx="438912" cy="61607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305365" y="-2530550"/>
            <a:ext cx="438912" cy="61607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305365" y="-2530550"/>
            <a:ext cx="819526" cy="61607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305365" y="3709416"/>
            <a:ext cx="819526" cy="8536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28" b="89744" l="766" r="97701">
                        <a14:foregroundMark x1="6513" y1="17949" x2="6513" y2="53846"/>
                        <a14:foregroundMark x1="9195" y1="44872" x2="13027" y2="33333"/>
                        <a14:foregroundMark x1="11111" y1="46154" x2="13410" y2="55128"/>
                        <a14:foregroundMark x1="14559" y1="30769" x2="33716" y2="29487"/>
                        <a14:foregroundMark x1="20307" y1="14103" x2="19923" y2="55128"/>
                        <a14:foregroundMark x1="20690" y1="19231" x2="23372" y2="11538"/>
                        <a14:foregroundMark x1="27969" y1="33333" x2="26820" y2="44872"/>
                        <a14:foregroundMark x1="27203" y1="52564" x2="29119" y2="55128"/>
                        <a14:foregroundMark x1="32184" y1="57692" x2="33333" y2="57692"/>
                        <a14:foregroundMark x1="35249" y1="33333" x2="34866" y2="79487"/>
                        <a14:foregroundMark x1="5364" y1="79487" x2="17625" y2="83333"/>
                        <a14:foregroundMark x1="18774" y1="82051" x2="22989" y2="80769"/>
                        <a14:foregroundMark x1="4215" y1="78205" x2="5364" y2="82051"/>
                        <a14:foregroundMark x1="3065" y1="80769" x2="3065" y2="80769"/>
                        <a14:foregroundMark x1="22222" y1="80769" x2="22222" y2="80769"/>
                        <a14:foregroundMark x1="23372" y1="78205" x2="23372" y2="78205"/>
                        <a14:foregroundMark x1="8812" y1="75641" x2="8046" y2="76923"/>
                        <a14:foregroundMark x1="3448" y1="83333" x2="3065" y2="83333"/>
                        <a14:foregroundMark x1="3065" y1="76923" x2="3065" y2="76923"/>
                        <a14:foregroundMark x1="43295" y1="29487" x2="44828" y2="29487"/>
                        <a14:foregroundMark x1="49425" y1="30769" x2="49425" y2="39744"/>
                        <a14:foregroundMark x1="42912" y1="51282" x2="43295" y2="58974"/>
                        <a14:foregroundMark x1="53640" y1="29487" x2="59387" y2="29487"/>
                        <a14:foregroundMark x1="63985" y1="29487" x2="65900" y2="29487"/>
                        <a14:foregroundMark x1="54023" y1="43590" x2="55556" y2="41026"/>
                        <a14:foregroundMark x1="54406" y1="52564" x2="56705" y2="53846"/>
                        <a14:foregroundMark x1="71648" y1="30769" x2="74330" y2="29487"/>
                        <a14:foregroundMark x1="77395" y1="30769" x2="77778" y2="39744"/>
                        <a14:foregroundMark x1="72797" y1="47436" x2="76245" y2="47436"/>
                        <a14:foregroundMark x1="80460" y1="32051" x2="81992" y2="30769"/>
                        <a14:foregroundMark x1="84674" y1="44872" x2="84674" y2="53846"/>
                        <a14:foregroundMark x1="86590" y1="47436" x2="86590" y2="58974"/>
                        <a14:foregroundMark x1="86973" y1="42308" x2="86590" y2="37179"/>
                        <a14:foregroundMark x1="86590" y1="33333" x2="86590" y2="29487"/>
                        <a14:foregroundMark x1="90038" y1="30769" x2="91188" y2="29487"/>
                        <a14:foregroundMark x1="96169" y1="32051" x2="95785" y2="41026"/>
                        <a14:foregroundMark x1="89272" y1="52564" x2="89272" y2="61538"/>
                        <a14:foregroundMark x1="43678" y1="76923" x2="95785" y2="82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938" y="6509443"/>
            <a:ext cx="1166326" cy="3485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98154" y="3063085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 </a:t>
            </a:r>
            <a:r>
              <a:rPr lang="ko-KR" altLang="en-US" sz="3600" dirty="0" err="1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기술설명</a:t>
            </a:r>
            <a:endParaRPr lang="en-US" altLang="ko-KR" sz="3600" dirty="0" smtClean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58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1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831" y="1131109"/>
            <a:ext cx="3585987" cy="3585987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385" y="1277724"/>
            <a:ext cx="877655" cy="87765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134" y="1509139"/>
            <a:ext cx="958333" cy="95833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414" y="2005565"/>
            <a:ext cx="469791" cy="469791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878" y="1463391"/>
            <a:ext cx="1094385" cy="1094385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8621204" y="2835938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함초롬돋움" panose="02030504000101010101" pitchFamily="18" charset="-127"/>
              </a:rPr>
              <a:t>개발 언어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함초롬돋움" panose="02030504000101010101" pitchFamily="18" charset="-127"/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083" y="4016891"/>
            <a:ext cx="3454807" cy="3657196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218" y="3949695"/>
            <a:ext cx="846496" cy="896085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1557" y="4727166"/>
            <a:ext cx="1340474" cy="645001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927" y="4165998"/>
            <a:ext cx="1135913" cy="1202457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29" y="4278129"/>
            <a:ext cx="512362" cy="542377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7432164" y="57406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함초롬돋움" panose="02030504000101010101" pitchFamily="18" charset="-127"/>
              </a:rPr>
              <a:t>개발 프로그램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함초롬돋움" panose="02030504000101010101" pitchFamily="18" charset="-127"/>
            </a:endParaRP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234" y="3395305"/>
            <a:ext cx="3580543" cy="3580543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46" y="4222590"/>
            <a:ext cx="469078" cy="469078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282" y="4142667"/>
            <a:ext cx="469078" cy="469078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87357" y="3635081"/>
            <a:ext cx="1446660" cy="440627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48" y="697586"/>
            <a:ext cx="3580543" cy="3580543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479" y="1154169"/>
            <a:ext cx="603515" cy="758233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35" y="1253607"/>
            <a:ext cx="968815" cy="658794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4040799" y="2376560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함초롬돋움" panose="02030504000101010101" pitchFamily="18" charset="-127"/>
              </a:rPr>
              <a:t>개발 도구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함초롬돋움" panose="02030504000101010101" pitchFamily="18" charset="-127"/>
            </a:endParaRPr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622" y="3904256"/>
            <a:ext cx="703706" cy="703706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2951885" y="5096564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함초롬돋움" panose="02030504000101010101" pitchFamily="18" charset="-127"/>
              </a:rPr>
              <a:t>협업 도구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함초롬돋움" panose="02030504000101010101" pitchFamily="18" charset="-127"/>
            </a:endParaRPr>
          </a:p>
        </p:txBody>
      </p:sp>
      <p:pic>
        <p:nvPicPr>
          <p:cNvPr id="28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5128" b="89744" l="766" r="97701">
                        <a14:foregroundMark x1="6513" y1="17949" x2="6513" y2="53846"/>
                        <a14:foregroundMark x1="9195" y1="44872" x2="13027" y2="33333"/>
                        <a14:foregroundMark x1="11111" y1="46154" x2="13410" y2="55128"/>
                        <a14:foregroundMark x1="14559" y1="30769" x2="33716" y2="29487"/>
                        <a14:foregroundMark x1="20307" y1="14103" x2="19923" y2="55128"/>
                        <a14:foregroundMark x1="20690" y1="19231" x2="23372" y2="11538"/>
                        <a14:foregroundMark x1="27969" y1="33333" x2="26820" y2="44872"/>
                        <a14:foregroundMark x1="27203" y1="52564" x2="29119" y2="55128"/>
                        <a14:foregroundMark x1="32184" y1="57692" x2="33333" y2="57692"/>
                        <a14:foregroundMark x1="35249" y1="33333" x2="34866" y2="79487"/>
                        <a14:foregroundMark x1="5364" y1="79487" x2="17625" y2="83333"/>
                        <a14:foregroundMark x1="18774" y1="82051" x2="22989" y2="80769"/>
                        <a14:foregroundMark x1="4215" y1="78205" x2="5364" y2="82051"/>
                        <a14:foregroundMark x1="3065" y1="80769" x2="3065" y2="80769"/>
                        <a14:foregroundMark x1="22222" y1="80769" x2="22222" y2="80769"/>
                        <a14:foregroundMark x1="23372" y1="78205" x2="23372" y2="78205"/>
                        <a14:foregroundMark x1="8812" y1="75641" x2="8046" y2="76923"/>
                        <a14:foregroundMark x1="3448" y1="83333" x2="3065" y2="83333"/>
                        <a14:foregroundMark x1="3065" y1="76923" x2="3065" y2="76923"/>
                        <a14:foregroundMark x1="43295" y1="29487" x2="44828" y2="29487"/>
                        <a14:foregroundMark x1="49425" y1="30769" x2="49425" y2="39744"/>
                        <a14:foregroundMark x1="42912" y1="51282" x2="43295" y2="58974"/>
                        <a14:foregroundMark x1="53640" y1="29487" x2="59387" y2="29487"/>
                        <a14:foregroundMark x1="63985" y1="29487" x2="65900" y2="29487"/>
                        <a14:foregroundMark x1="54023" y1="43590" x2="55556" y2="41026"/>
                        <a14:foregroundMark x1="54406" y1="52564" x2="56705" y2="53846"/>
                        <a14:foregroundMark x1="71648" y1="30769" x2="74330" y2="29487"/>
                        <a14:foregroundMark x1="77395" y1="30769" x2="77778" y2="39744"/>
                        <a14:foregroundMark x1="72797" y1="47436" x2="76245" y2="47436"/>
                        <a14:foregroundMark x1="80460" y1="32051" x2="81992" y2="30769"/>
                        <a14:foregroundMark x1="84674" y1="44872" x2="84674" y2="53846"/>
                        <a14:foregroundMark x1="86590" y1="47436" x2="86590" y2="58974"/>
                        <a14:foregroundMark x1="86973" y1="42308" x2="86590" y2="37179"/>
                        <a14:foregroundMark x1="86590" y1="33333" x2="86590" y2="29487"/>
                        <a14:foregroundMark x1="90038" y1="30769" x2="91188" y2="29487"/>
                        <a14:foregroundMark x1="96169" y1="32051" x2="95785" y2="41026"/>
                        <a14:foregroundMark x1="89272" y1="52564" x2="89272" y2="61538"/>
                        <a14:foregroundMark x1="43678" y1="76923" x2="95785" y2="82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938" y="6509443"/>
            <a:ext cx="1166326" cy="348557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-367810" y="705394"/>
            <a:ext cx="888275" cy="7053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46854" y="781092"/>
            <a:ext cx="2132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환경</a:t>
            </a:r>
            <a:endParaRPr lang="ko-KR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9358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112063" y="2362978"/>
            <a:ext cx="2270264" cy="2270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426417" y="565327"/>
            <a:ext cx="1302455" cy="1330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426417" y="1895646"/>
            <a:ext cx="1302455" cy="572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네트워크</a:t>
            </a:r>
            <a:endParaRPr lang="ko-KR" altLang="en-US" sz="20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6715" y="1557092"/>
            <a:ext cx="2307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02060"/>
                </a:solidFill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</a:rPr>
              <a:t>설비에 통신을 더하다</a:t>
            </a:r>
            <a:r>
              <a:rPr lang="en-US" altLang="ko-KR" sz="1600" dirty="0">
                <a:solidFill>
                  <a:srgbClr val="002060"/>
                </a:solidFill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</a:rPr>
              <a:t> </a:t>
            </a:r>
            <a:r>
              <a:rPr lang="en-US" altLang="ko-KR" sz="1600" dirty="0" smtClean="0">
                <a:solidFill>
                  <a:srgbClr val="002060"/>
                </a:solidFill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</a:rPr>
              <a:t>!</a:t>
            </a:r>
          </a:p>
        </p:txBody>
      </p:sp>
      <p:sp>
        <p:nvSpPr>
          <p:cNvPr id="44" name="타원 43"/>
          <p:cNvSpPr/>
          <p:nvPr/>
        </p:nvSpPr>
        <p:spPr>
          <a:xfrm>
            <a:off x="580139" y="1689793"/>
            <a:ext cx="73152" cy="7315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233" y="687017"/>
            <a:ext cx="966820" cy="96682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1534059" y="4131360"/>
            <a:ext cx="14446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라즈베리파이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53393" y="1005417"/>
            <a:ext cx="556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네트워크 통신으로 </a:t>
            </a:r>
            <a:r>
              <a:rPr lang="ko-KR" altLang="en-US" sz="2400" dirty="0" smtClean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통제 시스템</a:t>
            </a:r>
            <a:r>
              <a:rPr lang="ko-KR" altLang="en-US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개발</a:t>
            </a:r>
            <a:endParaRPr lang="ko-KR" altLang="en-US" sz="2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61" y="2694345"/>
            <a:ext cx="1066565" cy="106656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6553393" y="2963993"/>
            <a:ext cx="5543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서버와의 독립적 구조로 </a:t>
            </a:r>
            <a:r>
              <a:rPr lang="ko-KR" altLang="en-US" sz="2400" dirty="0" smtClean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안정성</a:t>
            </a:r>
            <a:r>
              <a:rPr lang="ko-KR" altLang="en-US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도모</a:t>
            </a:r>
            <a:endParaRPr lang="ko-KR" altLang="en-US" sz="2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25201" y="1536401"/>
            <a:ext cx="352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반도체 통신 프로토콜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(SECS2) </a:t>
            </a:r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채택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25200" y="3575952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하나의 서버와 통신으로 설비 간의 의사소통 원활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297" y="4454450"/>
            <a:ext cx="741680" cy="741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79" y="5157301"/>
            <a:ext cx="602685" cy="60268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6553393" y="4922569"/>
            <a:ext cx="554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OpenCV</a:t>
            </a:r>
            <a:r>
              <a:rPr lang="en-US" altLang="ko-KR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활용한 </a:t>
            </a:r>
            <a:r>
              <a:rPr lang="ko-KR" altLang="en-US" sz="2400" dirty="0" smtClean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영상 처리 </a:t>
            </a:r>
            <a:r>
              <a:rPr lang="ko-KR" altLang="en-US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구현</a:t>
            </a:r>
            <a:endParaRPr lang="ko-KR" altLang="en-US" sz="2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99265" y="5529982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불량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C/V</a:t>
            </a:r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구동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QR </a:t>
            </a:r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식별 등 제품 적재 기능 구현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11" y="2589512"/>
            <a:ext cx="1046923" cy="1315314"/>
          </a:xfrm>
          <a:prstGeom prst="rect">
            <a:avLst/>
          </a:prstGeom>
          <a:ln>
            <a:noFill/>
          </a:ln>
        </p:spPr>
      </p:pic>
      <p:pic>
        <p:nvPicPr>
          <p:cNvPr id="29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128" b="89744" l="766" r="97701">
                        <a14:foregroundMark x1="6513" y1="17949" x2="6513" y2="53846"/>
                        <a14:foregroundMark x1="9195" y1="44872" x2="13027" y2="33333"/>
                        <a14:foregroundMark x1="11111" y1="46154" x2="13410" y2="55128"/>
                        <a14:foregroundMark x1="14559" y1="30769" x2="33716" y2="29487"/>
                        <a14:foregroundMark x1="20307" y1="14103" x2="19923" y2="55128"/>
                        <a14:foregroundMark x1="20690" y1="19231" x2="23372" y2="11538"/>
                        <a14:foregroundMark x1="27969" y1="33333" x2="26820" y2="44872"/>
                        <a14:foregroundMark x1="27203" y1="52564" x2="29119" y2="55128"/>
                        <a14:foregroundMark x1="32184" y1="57692" x2="33333" y2="57692"/>
                        <a14:foregroundMark x1="35249" y1="33333" x2="34866" y2="79487"/>
                        <a14:foregroundMark x1="5364" y1="79487" x2="17625" y2="83333"/>
                        <a14:foregroundMark x1="18774" y1="82051" x2="22989" y2="80769"/>
                        <a14:foregroundMark x1="4215" y1="78205" x2="5364" y2="82051"/>
                        <a14:foregroundMark x1="3065" y1="80769" x2="3065" y2="80769"/>
                        <a14:foregroundMark x1="22222" y1="80769" x2="22222" y2="80769"/>
                        <a14:foregroundMark x1="23372" y1="78205" x2="23372" y2="78205"/>
                        <a14:foregroundMark x1="8812" y1="75641" x2="8046" y2="76923"/>
                        <a14:foregroundMark x1="3448" y1="83333" x2="3065" y2="83333"/>
                        <a14:foregroundMark x1="3065" y1="76923" x2="3065" y2="76923"/>
                        <a14:foregroundMark x1="43295" y1="29487" x2="44828" y2="29487"/>
                        <a14:foregroundMark x1="49425" y1="30769" x2="49425" y2="39744"/>
                        <a14:foregroundMark x1="42912" y1="51282" x2="43295" y2="58974"/>
                        <a14:foregroundMark x1="53640" y1="29487" x2="59387" y2="29487"/>
                        <a14:foregroundMark x1="63985" y1="29487" x2="65900" y2="29487"/>
                        <a14:foregroundMark x1="54023" y1="43590" x2="55556" y2="41026"/>
                        <a14:foregroundMark x1="54406" y1="52564" x2="56705" y2="53846"/>
                        <a14:foregroundMark x1="71648" y1="30769" x2="74330" y2="29487"/>
                        <a14:foregroundMark x1="77395" y1="30769" x2="77778" y2="39744"/>
                        <a14:foregroundMark x1="72797" y1="47436" x2="76245" y2="47436"/>
                        <a14:foregroundMark x1="80460" y1="32051" x2="81992" y2="30769"/>
                        <a14:foregroundMark x1="84674" y1="44872" x2="84674" y2="53846"/>
                        <a14:foregroundMark x1="86590" y1="47436" x2="86590" y2="58974"/>
                        <a14:foregroundMark x1="86973" y1="42308" x2="86590" y2="37179"/>
                        <a14:foregroundMark x1="86590" y1="33333" x2="86590" y2="29487"/>
                        <a14:foregroundMark x1="90038" y1="30769" x2="91188" y2="29487"/>
                        <a14:foregroundMark x1="96169" y1="32051" x2="95785" y2="41026"/>
                        <a14:foregroundMark x1="89272" y1="52564" x2="89272" y2="61538"/>
                        <a14:foregroundMark x1="43678" y1="76923" x2="95785" y2="82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938" y="6509443"/>
            <a:ext cx="1166326" cy="348557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-367810" y="705394"/>
            <a:ext cx="888275" cy="7053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46854" y="781092"/>
            <a:ext cx="2132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 설명</a:t>
            </a:r>
            <a:endParaRPr lang="ko-KR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358" y="6326259"/>
            <a:ext cx="2219325" cy="609600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4420041" y="2518682"/>
            <a:ext cx="1302455" cy="1330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420041" y="3849001"/>
            <a:ext cx="1302455" cy="572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서버</a:t>
            </a:r>
            <a:endParaRPr lang="ko-KR" altLang="en-US" sz="20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420395" y="4472934"/>
            <a:ext cx="1302455" cy="1330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420395" y="5803253"/>
            <a:ext cx="1302455" cy="572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센서</a:t>
            </a:r>
            <a:endParaRPr lang="ko-KR" altLang="en-US" sz="20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28" name="직선 화살표 연결선 27"/>
          <p:cNvCxnSpPr>
            <a:stCxn id="10" idx="3"/>
            <a:endCxn id="12" idx="1"/>
          </p:cNvCxnSpPr>
          <p:nvPr/>
        </p:nvCxnSpPr>
        <p:spPr>
          <a:xfrm>
            <a:off x="5728872" y="1230487"/>
            <a:ext cx="824521" cy="576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66" idx="3"/>
            <a:endCxn id="47" idx="1"/>
          </p:cNvCxnSpPr>
          <p:nvPr/>
        </p:nvCxnSpPr>
        <p:spPr>
          <a:xfrm>
            <a:off x="5722850" y="5138094"/>
            <a:ext cx="830543" cy="153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63" idx="3"/>
            <a:endCxn id="30" idx="1"/>
          </p:cNvCxnSpPr>
          <p:nvPr/>
        </p:nvCxnSpPr>
        <p:spPr>
          <a:xfrm>
            <a:off x="5722496" y="3183842"/>
            <a:ext cx="830897" cy="1098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3382327" y="565327"/>
            <a:ext cx="1037714" cy="17976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379304" y="4631635"/>
            <a:ext cx="1047113" cy="17437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76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46854" y="781092"/>
            <a:ext cx="22332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목차</a:t>
            </a:r>
            <a:endParaRPr lang="ko-KR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367810" y="705394"/>
            <a:ext cx="888275" cy="7053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3011865" y="1335090"/>
            <a:ext cx="0" cy="499116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13076" y="1426355"/>
            <a:ext cx="2464136" cy="1392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spcBef>
                <a:spcPts val="500"/>
              </a:spcBef>
              <a:buFont typeface="+mj-lt"/>
              <a:buAutoNum type="romanUcPeriod"/>
            </a:pPr>
            <a:r>
              <a:rPr lang="ko-KR" altLang="en-US" sz="24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2400" dirty="0" smtClean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20000" lvl="1" indent="-270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팀원 소개</a:t>
            </a:r>
            <a:endParaRPr lang="en-US" altLang="ko-KR" sz="1600" dirty="0" smtClean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720000" lvl="1" indent="-270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프로젝트 배경</a:t>
            </a:r>
            <a:endParaRPr lang="en-US" altLang="ko-KR" sz="1600" dirty="0" smtClean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720000" lvl="1" indent="-270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목표 및 일정</a:t>
            </a:r>
            <a:endParaRPr lang="en-US" altLang="ko-KR" sz="1600" dirty="0" smtClean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13076" y="2957862"/>
            <a:ext cx="2464136" cy="1392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spcBef>
                <a:spcPts val="500"/>
              </a:spcBef>
              <a:buFont typeface="+mj-lt"/>
              <a:buAutoNum type="romanUcPeriod" startAt="2"/>
            </a:pPr>
            <a:r>
              <a:rPr lang="ko-KR" altLang="en-US" sz="24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기술</a:t>
            </a:r>
            <a:endParaRPr lang="en-US" altLang="ko-KR" sz="2400" dirty="0" smtClean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20000" lvl="1" indent="-270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프로젝트 구성도</a:t>
            </a:r>
            <a:endParaRPr lang="en-US" altLang="ko-KR" sz="1600" dirty="0" smtClean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720000" lvl="1" indent="-270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주요 </a:t>
            </a:r>
            <a:r>
              <a:rPr lang="ko-KR" altLang="en-US" sz="1600" dirty="0" err="1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기술설명</a:t>
            </a:r>
            <a:endParaRPr lang="en-US" altLang="ko-KR" sz="1600" dirty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720000" lvl="1" indent="-270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기대효과</a:t>
            </a:r>
            <a:endParaRPr lang="en-US" altLang="ko-KR" sz="1600" dirty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13076" y="4489369"/>
            <a:ext cx="2744662" cy="1082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spcBef>
                <a:spcPts val="500"/>
              </a:spcBef>
              <a:buFont typeface="+mj-lt"/>
              <a:buAutoNum type="romanUcPeriod" startAt="4"/>
            </a:pPr>
            <a:r>
              <a:rPr lang="ko-KR" altLang="en-US" sz="24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결과물</a:t>
            </a:r>
            <a:endParaRPr lang="en-US" altLang="ko-KR" sz="2400" dirty="0" smtClean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20000" lvl="1" indent="-270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시연 영상</a:t>
            </a:r>
            <a:endParaRPr lang="en-US" altLang="ko-KR" sz="1600" dirty="0" smtClean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720000" lvl="1" indent="-270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시행 착오</a:t>
            </a:r>
            <a:endParaRPr lang="en-US" altLang="ko-KR" sz="1600" dirty="0" smtClean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13076" y="5710535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romanUcPeriod" startAt="5"/>
            </a:pPr>
            <a:r>
              <a:rPr lang="en-US" altLang="ko-KR" sz="24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n A</a:t>
            </a:r>
          </a:p>
        </p:txBody>
      </p:sp>
      <p:pic>
        <p:nvPicPr>
          <p:cNvPr id="13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9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0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1112063" y="2362978"/>
            <a:ext cx="2270264" cy="2270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16715" y="1557092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02060"/>
                </a:solidFill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</a:rPr>
              <a:t>설비의 통신을 도와주다 </a:t>
            </a:r>
            <a:r>
              <a:rPr lang="en-US" altLang="ko-KR" sz="1600" dirty="0" smtClean="0">
                <a:solidFill>
                  <a:srgbClr val="002060"/>
                </a:solidFill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</a:rPr>
              <a:t>!</a:t>
            </a:r>
          </a:p>
        </p:txBody>
      </p:sp>
      <p:sp>
        <p:nvSpPr>
          <p:cNvPr id="44" name="타원 43"/>
          <p:cNvSpPr/>
          <p:nvPr/>
        </p:nvSpPr>
        <p:spPr>
          <a:xfrm>
            <a:off x="580139" y="1689793"/>
            <a:ext cx="73152" cy="7315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69" y="2843694"/>
            <a:ext cx="1066565" cy="10665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61729" y="41832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MES </a:t>
            </a:r>
            <a:r>
              <a:rPr lang="ko-KR" altLang="en-US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서버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45" y="1103795"/>
            <a:ext cx="1179434" cy="117943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782" y="3971328"/>
            <a:ext cx="1105962" cy="110596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7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28" b="89744" l="766" r="97701">
                        <a14:foregroundMark x1="6513" y1="17949" x2="6513" y2="53846"/>
                        <a14:foregroundMark x1="9195" y1="44872" x2="13027" y2="33333"/>
                        <a14:foregroundMark x1="11111" y1="46154" x2="13410" y2="55128"/>
                        <a14:foregroundMark x1="14559" y1="30769" x2="33716" y2="29487"/>
                        <a14:foregroundMark x1="20307" y1="14103" x2="19923" y2="55128"/>
                        <a14:foregroundMark x1="20690" y1="19231" x2="23372" y2="11538"/>
                        <a14:foregroundMark x1="27969" y1="33333" x2="26820" y2="44872"/>
                        <a14:foregroundMark x1="27203" y1="52564" x2="29119" y2="55128"/>
                        <a14:foregroundMark x1="32184" y1="57692" x2="33333" y2="57692"/>
                        <a14:foregroundMark x1="35249" y1="33333" x2="34866" y2="79487"/>
                        <a14:foregroundMark x1="5364" y1="79487" x2="17625" y2="83333"/>
                        <a14:foregroundMark x1="18774" y1="82051" x2="22989" y2="80769"/>
                        <a14:foregroundMark x1="4215" y1="78205" x2="5364" y2="82051"/>
                        <a14:foregroundMark x1="3065" y1="80769" x2="3065" y2="80769"/>
                        <a14:foregroundMark x1="22222" y1="80769" x2="22222" y2="80769"/>
                        <a14:foregroundMark x1="23372" y1="78205" x2="23372" y2="78205"/>
                        <a14:foregroundMark x1="8812" y1="75641" x2="8046" y2="76923"/>
                        <a14:foregroundMark x1="3448" y1="83333" x2="3065" y2="83333"/>
                        <a14:foregroundMark x1="3065" y1="76923" x2="3065" y2="76923"/>
                        <a14:foregroundMark x1="43295" y1="29487" x2="44828" y2="29487"/>
                        <a14:foregroundMark x1="49425" y1="30769" x2="49425" y2="39744"/>
                        <a14:foregroundMark x1="42912" y1="51282" x2="43295" y2="58974"/>
                        <a14:foregroundMark x1="53640" y1="29487" x2="59387" y2="29487"/>
                        <a14:foregroundMark x1="63985" y1="29487" x2="65900" y2="29487"/>
                        <a14:foregroundMark x1="54023" y1="43590" x2="55556" y2="41026"/>
                        <a14:foregroundMark x1="54406" y1="52564" x2="56705" y2="53846"/>
                        <a14:foregroundMark x1="71648" y1="30769" x2="74330" y2="29487"/>
                        <a14:foregroundMark x1="77395" y1="30769" x2="77778" y2="39744"/>
                        <a14:foregroundMark x1="72797" y1="47436" x2="76245" y2="47436"/>
                        <a14:foregroundMark x1="80460" y1="32051" x2="81992" y2="30769"/>
                        <a14:foregroundMark x1="84674" y1="44872" x2="84674" y2="53846"/>
                        <a14:foregroundMark x1="86590" y1="47436" x2="86590" y2="58974"/>
                        <a14:foregroundMark x1="86973" y1="42308" x2="86590" y2="37179"/>
                        <a14:foregroundMark x1="86590" y1="33333" x2="86590" y2="29487"/>
                        <a14:foregroundMark x1="90038" y1="30769" x2="91188" y2="29487"/>
                        <a14:foregroundMark x1="96169" y1="32051" x2="95785" y2="41026"/>
                        <a14:foregroundMark x1="89272" y1="52564" x2="89272" y2="61538"/>
                        <a14:foregroundMark x1="43678" y1="76923" x2="95785" y2="82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938" y="6509443"/>
            <a:ext cx="1166326" cy="348557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-367810" y="705394"/>
            <a:ext cx="888275" cy="7053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46854" y="781092"/>
            <a:ext cx="2132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 설명</a:t>
            </a:r>
            <a:endParaRPr lang="ko-KR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358" y="6326259"/>
            <a:ext cx="2219325" cy="60960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4452536" y="1024633"/>
            <a:ext cx="1302455" cy="1330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452536" y="2354952"/>
            <a:ext cx="1302455" cy="572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클라이언트</a:t>
            </a:r>
            <a:endParaRPr lang="ko-KR" altLang="en-US" sz="20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452536" y="3859149"/>
            <a:ext cx="1302455" cy="1330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452536" y="5189468"/>
            <a:ext cx="1302455" cy="572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서버</a:t>
            </a:r>
            <a:endParaRPr lang="ko-KR" altLang="en-US" sz="20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553393" y="1458960"/>
            <a:ext cx="556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Aria </a:t>
            </a:r>
            <a:r>
              <a:rPr lang="ko-KR" altLang="en-US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프로토콜개발</a:t>
            </a:r>
            <a:r>
              <a:rPr lang="en-US" altLang="ko-KR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  <a:r>
              <a:rPr lang="ko-KR" altLang="en-US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400" dirty="0" smtClean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안정성과 속도 </a:t>
            </a:r>
            <a:r>
              <a:rPr lang="ko-KR" altLang="en-US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향상</a:t>
            </a:r>
            <a:endParaRPr lang="ko-KR" altLang="en-US" sz="2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53393" y="4291914"/>
            <a:ext cx="5543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서버에서 통제하는 </a:t>
            </a:r>
            <a:r>
              <a:rPr lang="en-US" altLang="ko-KR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DB, </a:t>
            </a:r>
            <a:r>
              <a:rPr lang="ko-KR" altLang="en-US" sz="2400" dirty="0" smtClean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안정성</a:t>
            </a:r>
            <a:r>
              <a:rPr lang="ko-KR" altLang="en-US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향상</a:t>
            </a:r>
            <a:endParaRPr lang="ko-KR" altLang="en-US" sz="2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25201" y="1989944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TCP/IP </a:t>
            </a: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중복 패킷 발생 위험 감소</a:t>
            </a:r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25200" y="4903873"/>
            <a:ext cx="391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독립적 서버로 </a:t>
            </a:r>
            <a:r>
              <a:rPr lang="en-US" altLang="ko-KR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Data</a:t>
            </a: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 손실 위험도 감소</a:t>
            </a:r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51" name="직선 화살표 연결선 50"/>
          <p:cNvCxnSpPr>
            <a:stCxn id="34" idx="3"/>
            <a:endCxn id="46" idx="1"/>
          </p:cNvCxnSpPr>
          <p:nvPr/>
        </p:nvCxnSpPr>
        <p:spPr>
          <a:xfrm>
            <a:off x="5754991" y="1689793"/>
            <a:ext cx="79840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40" idx="3"/>
            <a:endCxn id="47" idx="1"/>
          </p:cNvCxnSpPr>
          <p:nvPr/>
        </p:nvCxnSpPr>
        <p:spPr>
          <a:xfrm flipV="1">
            <a:off x="5754991" y="4522747"/>
            <a:ext cx="798402" cy="15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3382327" y="1024633"/>
            <a:ext cx="1070208" cy="13383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3379304" y="4631635"/>
            <a:ext cx="1073231" cy="11299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72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112063" y="2362978"/>
            <a:ext cx="2270264" cy="2270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16715" y="1557092"/>
            <a:ext cx="2717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02060"/>
                </a:solidFill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</a:rPr>
              <a:t>설비의 데이터를 보여주다 </a:t>
            </a:r>
            <a:r>
              <a:rPr lang="en-US" altLang="ko-KR" sz="1600" dirty="0" smtClean="0">
                <a:solidFill>
                  <a:srgbClr val="002060"/>
                </a:solidFill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</a:rPr>
              <a:t>!</a:t>
            </a:r>
          </a:p>
        </p:txBody>
      </p:sp>
      <p:sp>
        <p:nvSpPr>
          <p:cNvPr id="44" name="타원 43"/>
          <p:cNvSpPr/>
          <p:nvPr/>
        </p:nvSpPr>
        <p:spPr>
          <a:xfrm>
            <a:off x="580139" y="1689793"/>
            <a:ext cx="73152" cy="7315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58" idx="3"/>
            <a:endCxn id="68" idx="1"/>
          </p:cNvCxnSpPr>
          <p:nvPr/>
        </p:nvCxnSpPr>
        <p:spPr>
          <a:xfrm>
            <a:off x="5994398" y="1093694"/>
            <a:ext cx="558995" cy="40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66" idx="3"/>
            <a:endCxn id="72" idx="1"/>
          </p:cNvCxnSpPr>
          <p:nvPr/>
        </p:nvCxnSpPr>
        <p:spPr>
          <a:xfrm>
            <a:off x="5994399" y="5268696"/>
            <a:ext cx="558994" cy="80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408" y="2720559"/>
            <a:ext cx="1292954" cy="1292954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stCxn id="64" idx="3"/>
            <a:endCxn id="69" idx="1"/>
          </p:cNvCxnSpPr>
          <p:nvPr/>
        </p:nvCxnSpPr>
        <p:spPr>
          <a:xfrm>
            <a:off x="5994399" y="3183842"/>
            <a:ext cx="558995" cy="66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-367810" y="705394"/>
            <a:ext cx="888275" cy="7053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46854" y="781092"/>
            <a:ext cx="2132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 설명</a:t>
            </a:r>
            <a:endParaRPr lang="ko-KR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28" b="89744" l="766" r="97701">
                        <a14:foregroundMark x1="6513" y1="17949" x2="6513" y2="53846"/>
                        <a14:foregroundMark x1="9195" y1="44872" x2="13027" y2="33333"/>
                        <a14:foregroundMark x1="11111" y1="46154" x2="13410" y2="55128"/>
                        <a14:foregroundMark x1="14559" y1="30769" x2="33716" y2="29487"/>
                        <a14:foregroundMark x1="20307" y1="14103" x2="19923" y2="55128"/>
                        <a14:foregroundMark x1="20690" y1="19231" x2="23372" y2="11538"/>
                        <a14:foregroundMark x1="27969" y1="33333" x2="26820" y2="44872"/>
                        <a14:foregroundMark x1="27203" y1="52564" x2="29119" y2="55128"/>
                        <a14:foregroundMark x1="32184" y1="57692" x2="33333" y2="57692"/>
                        <a14:foregroundMark x1="35249" y1="33333" x2="34866" y2="79487"/>
                        <a14:foregroundMark x1="5364" y1="79487" x2="17625" y2="83333"/>
                        <a14:foregroundMark x1="18774" y1="82051" x2="22989" y2="80769"/>
                        <a14:foregroundMark x1="4215" y1="78205" x2="5364" y2="82051"/>
                        <a14:foregroundMark x1="3065" y1="80769" x2="3065" y2="80769"/>
                        <a14:foregroundMark x1="22222" y1="80769" x2="22222" y2="80769"/>
                        <a14:foregroundMark x1="23372" y1="78205" x2="23372" y2="78205"/>
                        <a14:foregroundMark x1="8812" y1="75641" x2="8046" y2="76923"/>
                        <a14:foregroundMark x1="3448" y1="83333" x2="3065" y2="83333"/>
                        <a14:foregroundMark x1="3065" y1="76923" x2="3065" y2="76923"/>
                        <a14:foregroundMark x1="43295" y1="29487" x2="44828" y2="29487"/>
                        <a14:foregroundMark x1="49425" y1="30769" x2="49425" y2="39744"/>
                        <a14:foregroundMark x1="42912" y1="51282" x2="43295" y2="58974"/>
                        <a14:foregroundMark x1="53640" y1="29487" x2="59387" y2="29487"/>
                        <a14:foregroundMark x1="63985" y1="29487" x2="65900" y2="29487"/>
                        <a14:foregroundMark x1="54023" y1="43590" x2="55556" y2="41026"/>
                        <a14:foregroundMark x1="54406" y1="52564" x2="56705" y2="53846"/>
                        <a14:foregroundMark x1="71648" y1="30769" x2="74330" y2="29487"/>
                        <a14:foregroundMark x1="77395" y1="30769" x2="77778" y2="39744"/>
                        <a14:foregroundMark x1="72797" y1="47436" x2="76245" y2="47436"/>
                        <a14:foregroundMark x1="80460" y1="32051" x2="81992" y2="30769"/>
                        <a14:foregroundMark x1="84674" y1="44872" x2="84674" y2="53846"/>
                        <a14:foregroundMark x1="86590" y1="47436" x2="86590" y2="58974"/>
                        <a14:foregroundMark x1="86973" y1="42308" x2="86590" y2="37179"/>
                        <a14:foregroundMark x1="86590" y1="33333" x2="86590" y2="29487"/>
                        <a14:foregroundMark x1="90038" y1="30769" x2="91188" y2="29487"/>
                        <a14:foregroundMark x1="96169" y1="32051" x2="95785" y2="41026"/>
                        <a14:foregroundMark x1="89272" y1="52564" x2="89272" y2="61538"/>
                        <a14:foregroundMark x1="43678" y1="76923" x2="95785" y2="82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938" y="6509443"/>
            <a:ext cx="1166326" cy="348557"/>
          </a:xfrm>
          <a:prstGeom prst="rect">
            <a:avLst/>
          </a:prstGeom>
        </p:spPr>
      </p:pic>
      <p:pic>
        <p:nvPicPr>
          <p:cNvPr id="29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358" y="6326259"/>
            <a:ext cx="2219325" cy="6096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661729" y="418323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클라이언트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936617" y="536417"/>
            <a:ext cx="2057781" cy="111455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3936617" y="1650970"/>
            <a:ext cx="2057781" cy="572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권한 관리</a:t>
            </a:r>
            <a:endParaRPr lang="ko-KR" altLang="en-US" sz="20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944672" y="2518682"/>
            <a:ext cx="2049727" cy="1330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944671" y="3849001"/>
            <a:ext cx="2049727" cy="572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모니터링</a:t>
            </a:r>
            <a:endParaRPr lang="ko-KR" altLang="en-US" sz="20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931993" y="4603536"/>
            <a:ext cx="2062406" cy="1330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3931993" y="5933855"/>
            <a:ext cx="2062405" cy="572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재고 관리</a:t>
            </a:r>
            <a:endParaRPr lang="ko-KR" altLang="en-US" sz="20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553393" y="863265"/>
            <a:ext cx="556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관리자</a:t>
            </a:r>
            <a:r>
              <a:rPr lang="en-US" altLang="ko-KR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작업자를 구분</a:t>
            </a:r>
            <a:r>
              <a:rPr lang="en-US" altLang="ko-KR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  <a:r>
              <a:rPr lang="ko-KR" altLang="en-US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400" dirty="0" smtClean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개별적 권한 </a:t>
            </a:r>
            <a:r>
              <a:rPr lang="ko-KR" altLang="en-US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부여</a:t>
            </a:r>
            <a:endParaRPr lang="ko-KR" altLang="en-US" sz="2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553394" y="2959669"/>
            <a:ext cx="5543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설비 데이터로 </a:t>
            </a:r>
            <a:r>
              <a:rPr lang="ko-KR" altLang="en-US" sz="2400" dirty="0" smtClean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시각화</a:t>
            </a:r>
            <a:r>
              <a:rPr lang="ko-KR" altLang="en-US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구현</a:t>
            </a:r>
            <a:endParaRPr lang="ko-KR" altLang="en-US" sz="2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21163" y="1405315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일을 공동 분할 관리하여 효율 향상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821163" y="3476919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공정 상황을 실시간으로 모니터링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553393" y="5045913"/>
            <a:ext cx="554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정상</a:t>
            </a:r>
            <a:r>
              <a:rPr lang="en-US" altLang="ko-KR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불량 제품 </a:t>
            </a:r>
            <a:r>
              <a:rPr lang="ko-KR" altLang="en-US" sz="2400" dirty="0" smtClean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정보 제공</a:t>
            </a:r>
            <a:endParaRPr lang="ko-KR" altLang="en-US" sz="24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821163" y="5560149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재고 현황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불량 데이터 관리가 유용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flipV="1">
            <a:off x="3382327" y="534976"/>
            <a:ext cx="549665" cy="18280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3379304" y="4631635"/>
            <a:ext cx="552688" cy="18728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2"/>
          <p:cNvSpPr>
            <a:spLocks noChangeArrowheads="1"/>
          </p:cNvSpPr>
          <p:nvPr/>
        </p:nvSpPr>
        <p:spPr bwMode="auto">
          <a:xfrm>
            <a:off x="6772961" y="-1102348"/>
            <a:ext cx="2649195" cy="99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20992656" descr="EMB00002628619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731" y="593744"/>
            <a:ext cx="1889205" cy="10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4"/>
          <p:cNvSpPr>
            <a:spLocks noChangeArrowheads="1"/>
          </p:cNvSpPr>
          <p:nvPr/>
        </p:nvSpPr>
        <p:spPr bwMode="auto">
          <a:xfrm>
            <a:off x="3976563" y="4148642"/>
            <a:ext cx="4343916" cy="156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6" name="_x220992256" descr="EMB00002628619b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401" y="2707813"/>
            <a:ext cx="2010269" cy="100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6"/>
          <p:cNvSpPr>
            <a:spLocks noChangeArrowheads="1"/>
          </p:cNvSpPr>
          <p:nvPr/>
        </p:nvSpPr>
        <p:spPr bwMode="auto">
          <a:xfrm>
            <a:off x="3976563" y="4148642"/>
            <a:ext cx="4343916" cy="156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8" name="_x220991936" descr="EMB00002628619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563" y="4736444"/>
            <a:ext cx="1998107" cy="111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60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305365" y="-2530550"/>
            <a:ext cx="819526" cy="61607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98154" y="3063085"/>
            <a:ext cx="24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차별화 전략</a:t>
            </a:r>
            <a:endParaRPr lang="en-US" altLang="ko-KR" sz="3600" dirty="0" smtClean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05365" y="3709416"/>
            <a:ext cx="819526" cy="8536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9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8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다이어그램 26"/>
          <p:cNvGraphicFramePr/>
          <p:nvPr>
            <p:extLst/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6715" y="1557092"/>
            <a:ext cx="2380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02060"/>
                </a:solidFill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</a:rPr>
              <a:t>통신으로 이루어진 체계</a:t>
            </a:r>
            <a:endParaRPr lang="en-US" altLang="ko-KR" sz="1600" dirty="0" smtClean="0">
              <a:solidFill>
                <a:srgbClr val="002060"/>
              </a:solidFill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</a:endParaRPr>
          </a:p>
        </p:txBody>
      </p:sp>
      <p:sp>
        <p:nvSpPr>
          <p:cNvPr id="7" name="타원 6"/>
          <p:cNvSpPr/>
          <p:nvPr/>
        </p:nvSpPr>
        <p:spPr>
          <a:xfrm>
            <a:off x="580139" y="1689793"/>
            <a:ext cx="73152" cy="7315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711" y="3498559"/>
            <a:ext cx="1766567" cy="176656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220" y="3650167"/>
            <a:ext cx="1463350" cy="14633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737" y="1310946"/>
            <a:ext cx="1270600" cy="1596333"/>
          </a:xfrm>
          <a:prstGeom prst="rect">
            <a:avLst/>
          </a:prstGeom>
        </p:spPr>
      </p:pic>
      <p:pic>
        <p:nvPicPr>
          <p:cNvPr id="12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128" b="89744" l="766" r="97701">
                        <a14:foregroundMark x1="6513" y1="17949" x2="6513" y2="53846"/>
                        <a14:foregroundMark x1="9195" y1="44872" x2="13027" y2="33333"/>
                        <a14:foregroundMark x1="11111" y1="46154" x2="13410" y2="55128"/>
                        <a14:foregroundMark x1="14559" y1="30769" x2="33716" y2="29487"/>
                        <a14:foregroundMark x1="20307" y1="14103" x2="19923" y2="55128"/>
                        <a14:foregroundMark x1="20690" y1="19231" x2="23372" y2="11538"/>
                        <a14:foregroundMark x1="27969" y1="33333" x2="26820" y2="44872"/>
                        <a14:foregroundMark x1="27203" y1="52564" x2="29119" y2="55128"/>
                        <a14:foregroundMark x1="32184" y1="57692" x2="33333" y2="57692"/>
                        <a14:foregroundMark x1="35249" y1="33333" x2="34866" y2="79487"/>
                        <a14:foregroundMark x1="5364" y1="79487" x2="17625" y2="83333"/>
                        <a14:foregroundMark x1="18774" y1="82051" x2="22989" y2="80769"/>
                        <a14:foregroundMark x1="4215" y1="78205" x2="5364" y2="82051"/>
                        <a14:foregroundMark x1="3065" y1="80769" x2="3065" y2="80769"/>
                        <a14:foregroundMark x1="22222" y1="80769" x2="22222" y2="80769"/>
                        <a14:foregroundMark x1="23372" y1="78205" x2="23372" y2="78205"/>
                        <a14:foregroundMark x1="8812" y1="75641" x2="8046" y2="76923"/>
                        <a14:foregroundMark x1="3448" y1="83333" x2="3065" y2="83333"/>
                        <a14:foregroundMark x1="3065" y1="76923" x2="3065" y2="76923"/>
                        <a14:foregroundMark x1="43295" y1="29487" x2="44828" y2="29487"/>
                        <a14:foregroundMark x1="49425" y1="30769" x2="49425" y2="39744"/>
                        <a14:foregroundMark x1="42912" y1="51282" x2="43295" y2="58974"/>
                        <a14:foregroundMark x1="53640" y1="29487" x2="59387" y2="29487"/>
                        <a14:foregroundMark x1="63985" y1="29487" x2="65900" y2="29487"/>
                        <a14:foregroundMark x1="54023" y1="43590" x2="55556" y2="41026"/>
                        <a14:foregroundMark x1="54406" y1="52564" x2="56705" y2="53846"/>
                        <a14:foregroundMark x1="71648" y1="30769" x2="74330" y2="29487"/>
                        <a14:foregroundMark x1="77395" y1="30769" x2="77778" y2="39744"/>
                        <a14:foregroundMark x1="72797" y1="47436" x2="76245" y2="47436"/>
                        <a14:foregroundMark x1="80460" y1="32051" x2="81992" y2="30769"/>
                        <a14:foregroundMark x1="84674" y1="44872" x2="84674" y2="53846"/>
                        <a14:foregroundMark x1="86590" y1="47436" x2="86590" y2="58974"/>
                        <a14:foregroundMark x1="86973" y1="42308" x2="86590" y2="37179"/>
                        <a14:foregroundMark x1="86590" y1="33333" x2="86590" y2="29487"/>
                        <a14:foregroundMark x1="90038" y1="30769" x2="91188" y2="29487"/>
                        <a14:foregroundMark x1="96169" y1="32051" x2="95785" y2="41026"/>
                        <a14:foregroundMark x1="89272" y1="52564" x2="89272" y2="61538"/>
                        <a14:foregroundMark x1="43678" y1="76923" x2="95785" y2="82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938" y="6509443"/>
            <a:ext cx="1166326" cy="34855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-367810" y="705394"/>
            <a:ext cx="888275" cy="7053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46854" y="781092"/>
            <a:ext cx="2132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차별화 전략</a:t>
            </a:r>
            <a:endParaRPr lang="ko-KR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9358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1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305365" y="-2530550"/>
            <a:ext cx="819526" cy="61607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98154" y="3063085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기대 효과</a:t>
            </a:r>
            <a:endParaRPr lang="en-US" altLang="ko-KR" sz="3600" dirty="0" smtClean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05365" y="3709416"/>
            <a:ext cx="819526" cy="8536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9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9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7810" y="705394"/>
            <a:ext cx="888275" cy="7053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6854" y="781092"/>
            <a:ext cx="2132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기대 효과</a:t>
            </a:r>
            <a:endParaRPr lang="ko-KR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36616" y="3779577"/>
            <a:ext cx="327205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비용</a:t>
            </a:r>
            <a:endParaRPr lang="ko-KR" altLang="en-US" sz="13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388" y="1058091"/>
            <a:ext cx="327205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효율</a:t>
            </a:r>
            <a:endParaRPr lang="ko-KR" altLang="en-US" sz="13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아래쪽 화살표 13"/>
          <p:cNvSpPr/>
          <p:nvPr/>
        </p:nvSpPr>
        <p:spPr>
          <a:xfrm rot="10800000">
            <a:off x="6282992" y="467735"/>
            <a:ext cx="2092834" cy="2863702"/>
          </a:xfrm>
          <a:prstGeom prst="downArrow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58" y="6326259"/>
            <a:ext cx="2219325" cy="609600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>
            <a:off x="9411862" y="3360465"/>
            <a:ext cx="2092834" cy="2863702"/>
          </a:xfrm>
          <a:prstGeom prst="downArrow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56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305365" y="-2530550"/>
            <a:ext cx="438912" cy="61607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305365" y="-2530550"/>
            <a:ext cx="819526" cy="61607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305365" y="3709416"/>
            <a:ext cx="819526" cy="8536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28" b="89744" l="766" r="97701">
                        <a14:foregroundMark x1="6513" y1="17949" x2="6513" y2="53846"/>
                        <a14:foregroundMark x1="9195" y1="44872" x2="13027" y2="33333"/>
                        <a14:foregroundMark x1="11111" y1="46154" x2="13410" y2="55128"/>
                        <a14:foregroundMark x1="14559" y1="30769" x2="33716" y2="29487"/>
                        <a14:foregroundMark x1="20307" y1="14103" x2="19923" y2="55128"/>
                        <a14:foregroundMark x1="20690" y1="19231" x2="23372" y2="11538"/>
                        <a14:foregroundMark x1="27969" y1="33333" x2="26820" y2="44872"/>
                        <a14:foregroundMark x1="27203" y1="52564" x2="29119" y2="55128"/>
                        <a14:foregroundMark x1="32184" y1="57692" x2="33333" y2="57692"/>
                        <a14:foregroundMark x1="35249" y1="33333" x2="34866" y2="79487"/>
                        <a14:foregroundMark x1="5364" y1="79487" x2="17625" y2="83333"/>
                        <a14:foregroundMark x1="18774" y1="82051" x2="22989" y2="80769"/>
                        <a14:foregroundMark x1="4215" y1="78205" x2="5364" y2="82051"/>
                        <a14:foregroundMark x1="3065" y1="80769" x2="3065" y2="80769"/>
                        <a14:foregroundMark x1="22222" y1="80769" x2="22222" y2="80769"/>
                        <a14:foregroundMark x1="23372" y1="78205" x2="23372" y2="78205"/>
                        <a14:foregroundMark x1="8812" y1="75641" x2="8046" y2="76923"/>
                        <a14:foregroundMark x1="3448" y1="83333" x2="3065" y2="83333"/>
                        <a14:foregroundMark x1="3065" y1="76923" x2="3065" y2="76923"/>
                        <a14:foregroundMark x1="43295" y1="29487" x2="44828" y2="29487"/>
                        <a14:foregroundMark x1="49425" y1="30769" x2="49425" y2="39744"/>
                        <a14:foregroundMark x1="42912" y1="51282" x2="43295" y2="58974"/>
                        <a14:foregroundMark x1="53640" y1="29487" x2="59387" y2="29487"/>
                        <a14:foregroundMark x1="63985" y1="29487" x2="65900" y2="29487"/>
                        <a14:foregroundMark x1="54023" y1="43590" x2="55556" y2="41026"/>
                        <a14:foregroundMark x1="54406" y1="52564" x2="56705" y2="53846"/>
                        <a14:foregroundMark x1="71648" y1="30769" x2="74330" y2="29487"/>
                        <a14:foregroundMark x1="77395" y1="30769" x2="77778" y2="39744"/>
                        <a14:foregroundMark x1="72797" y1="47436" x2="76245" y2="47436"/>
                        <a14:foregroundMark x1="80460" y1="32051" x2="81992" y2="30769"/>
                        <a14:foregroundMark x1="84674" y1="44872" x2="84674" y2="53846"/>
                        <a14:foregroundMark x1="86590" y1="47436" x2="86590" y2="58974"/>
                        <a14:foregroundMark x1="86973" y1="42308" x2="86590" y2="37179"/>
                        <a14:foregroundMark x1="86590" y1="33333" x2="86590" y2="29487"/>
                        <a14:foregroundMark x1="90038" y1="30769" x2="91188" y2="29487"/>
                        <a14:foregroundMark x1="96169" y1="32051" x2="95785" y2="41026"/>
                        <a14:foregroundMark x1="89272" y1="52564" x2="89272" y2="61538"/>
                        <a14:foregroundMark x1="43678" y1="76923" x2="95785" y2="82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938" y="6509443"/>
            <a:ext cx="1166326" cy="34855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598154" y="3063085"/>
            <a:ext cx="3239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결과물</a:t>
            </a:r>
            <a:endParaRPr lang="en-US" altLang="ko-KR" sz="3600" dirty="0" smtClean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58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9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28" b="89744" l="766" r="97701">
                        <a14:foregroundMark x1="6513" y1="17949" x2="6513" y2="53846"/>
                        <a14:foregroundMark x1="9195" y1="44872" x2="13027" y2="33333"/>
                        <a14:foregroundMark x1="11111" y1="46154" x2="13410" y2="55128"/>
                        <a14:foregroundMark x1="14559" y1="30769" x2="33716" y2="29487"/>
                        <a14:foregroundMark x1="20307" y1="14103" x2="19923" y2="55128"/>
                        <a14:foregroundMark x1="20690" y1="19231" x2="23372" y2="11538"/>
                        <a14:foregroundMark x1="27969" y1="33333" x2="26820" y2="44872"/>
                        <a14:foregroundMark x1="27203" y1="52564" x2="29119" y2="55128"/>
                        <a14:foregroundMark x1="32184" y1="57692" x2="33333" y2="57692"/>
                        <a14:foregroundMark x1="35249" y1="33333" x2="34866" y2="79487"/>
                        <a14:foregroundMark x1="5364" y1="79487" x2="17625" y2="83333"/>
                        <a14:foregroundMark x1="18774" y1="82051" x2="22989" y2="80769"/>
                        <a14:foregroundMark x1="4215" y1="78205" x2="5364" y2="82051"/>
                        <a14:foregroundMark x1="3065" y1="80769" x2="3065" y2="80769"/>
                        <a14:foregroundMark x1="22222" y1="80769" x2="22222" y2="80769"/>
                        <a14:foregroundMark x1="23372" y1="78205" x2="23372" y2="78205"/>
                        <a14:foregroundMark x1="8812" y1="75641" x2="8046" y2="76923"/>
                        <a14:foregroundMark x1="3448" y1="83333" x2="3065" y2="83333"/>
                        <a14:foregroundMark x1="3065" y1="76923" x2="3065" y2="76923"/>
                        <a14:foregroundMark x1="43295" y1="29487" x2="44828" y2="29487"/>
                        <a14:foregroundMark x1="49425" y1="30769" x2="49425" y2="39744"/>
                        <a14:foregroundMark x1="42912" y1="51282" x2="43295" y2="58974"/>
                        <a14:foregroundMark x1="53640" y1="29487" x2="59387" y2="29487"/>
                        <a14:foregroundMark x1="63985" y1="29487" x2="65900" y2="29487"/>
                        <a14:foregroundMark x1="54023" y1="43590" x2="55556" y2="41026"/>
                        <a14:foregroundMark x1="54406" y1="52564" x2="56705" y2="53846"/>
                        <a14:foregroundMark x1="71648" y1="30769" x2="74330" y2="29487"/>
                        <a14:foregroundMark x1="77395" y1="30769" x2="77778" y2="39744"/>
                        <a14:foregroundMark x1="72797" y1="47436" x2="76245" y2="47436"/>
                        <a14:foregroundMark x1="80460" y1="32051" x2="81992" y2="30769"/>
                        <a14:foregroundMark x1="84674" y1="44872" x2="84674" y2="53846"/>
                        <a14:foregroundMark x1="86590" y1="47436" x2="86590" y2="58974"/>
                        <a14:foregroundMark x1="86973" y1="42308" x2="86590" y2="37179"/>
                        <a14:foregroundMark x1="86590" y1="33333" x2="86590" y2="29487"/>
                        <a14:foregroundMark x1="90038" y1="30769" x2="91188" y2="29487"/>
                        <a14:foregroundMark x1="96169" y1="32051" x2="95785" y2="41026"/>
                        <a14:foregroundMark x1="89272" y1="52564" x2="89272" y2="61538"/>
                        <a14:foregroundMark x1="43678" y1="76923" x2="95785" y2="82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938" y="6509443"/>
            <a:ext cx="1166326" cy="34855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67810" y="705394"/>
            <a:ext cx="888275" cy="7053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46854" y="781092"/>
            <a:ext cx="2132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시연 영상</a:t>
            </a:r>
            <a:endParaRPr lang="ko-KR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58" y="6326259"/>
            <a:ext cx="2219325" cy="609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844" y="1555453"/>
            <a:ext cx="8526556" cy="440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7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Video_20191129_0920_55_7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5657" y="-40667"/>
            <a:ext cx="12273280" cy="68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305365" y="-2530550"/>
            <a:ext cx="819526" cy="61607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98154" y="3063085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시행 착오</a:t>
            </a:r>
            <a:endParaRPr lang="en-US" altLang="ko-KR" sz="3600" dirty="0" smtClean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05365" y="3709416"/>
            <a:ext cx="819526" cy="8536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9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6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305365" y="-2530550"/>
            <a:ext cx="819526" cy="61607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98154" y="3063085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개요</a:t>
            </a:r>
            <a:endParaRPr lang="en-US" altLang="ko-KR" sz="3600" dirty="0" smtClean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05365" y="3709416"/>
            <a:ext cx="819526" cy="8536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9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7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28" b="89744" l="766" r="97701">
                        <a14:foregroundMark x1="6513" y1="17949" x2="6513" y2="53846"/>
                        <a14:foregroundMark x1="9195" y1="44872" x2="13027" y2="33333"/>
                        <a14:foregroundMark x1="11111" y1="46154" x2="13410" y2="55128"/>
                        <a14:foregroundMark x1="14559" y1="30769" x2="33716" y2="29487"/>
                        <a14:foregroundMark x1="20307" y1="14103" x2="19923" y2="55128"/>
                        <a14:foregroundMark x1="20690" y1="19231" x2="23372" y2="11538"/>
                        <a14:foregroundMark x1="27969" y1="33333" x2="26820" y2="44872"/>
                        <a14:foregroundMark x1="27203" y1="52564" x2="29119" y2="55128"/>
                        <a14:foregroundMark x1="32184" y1="57692" x2="33333" y2="57692"/>
                        <a14:foregroundMark x1="35249" y1="33333" x2="34866" y2="79487"/>
                        <a14:foregroundMark x1="5364" y1="79487" x2="17625" y2="83333"/>
                        <a14:foregroundMark x1="18774" y1="82051" x2="22989" y2="80769"/>
                        <a14:foregroundMark x1="4215" y1="78205" x2="5364" y2="82051"/>
                        <a14:foregroundMark x1="3065" y1="80769" x2="3065" y2="80769"/>
                        <a14:foregroundMark x1="22222" y1="80769" x2="22222" y2="80769"/>
                        <a14:foregroundMark x1="23372" y1="78205" x2="23372" y2="78205"/>
                        <a14:foregroundMark x1="8812" y1="75641" x2="8046" y2="76923"/>
                        <a14:foregroundMark x1="3448" y1="83333" x2="3065" y2="83333"/>
                        <a14:foregroundMark x1="3065" y1="76923" x2="3065" y2="76923"/>
                        <a14:foregroundMark x1="43295" y1="29487" x2="44828" y2="29487"/>
                        <a14:foregroundMark x1="49425" y1="30769" x2="49425" y2="39744"/>
                        <a14:foregroundMark x1="42912" y1="51282" x2="43295" y2="58974"/>
                        <a14:foregroundMark x1="53640" y1="29487" x2="59387" y2="29487"/>
                        <a14:foregroundMark x1="63985" y1="29487" x2="65900" y2="29487"/>
                        <a14:foregroundMark x1="54023" y1="43590" x2="55556" y2="41026"/>
                        <a14:foregroundMark x1="54406" y1="52564" x2="56705" y2="53846"/>
                        <a14:foregroundMark x1="71648" y1="30769" x2="74330" y2="29487"/>
                        <a14:foregroundMark x1="77395" y1="30769" x2="77778" y2="39744"/>
                        <a14:foregroundMark x1="72797" y1="47436" x2="76245" y2="47436"/>
                        <a14:foregroundMark x1="80460" y1="32051" x2="81992" y2="30769"/>
                        <a14:foregroundMark x1="84674" y1="44872" x2="84674" y2="53846"/>
                        <a14:foregroundMark x1="86590" y1="47436" x2="86590" y2="58974"/>
                        <a14:foregroundMark x1="86973" y1="42308" x2="86590" y2="37179"/>
                        <a14:foregroundMark x1="86590" y1="33333" x2="86590" y2="29487"/>
                        <a14:foregroundMark x1="90038" y1="30769" x2="91188" y2="29487"/>
                        <a14:foregroundMark x1="96169" y1="32051" x2="95785" y2="41026"/>
                        <a14:foregroundMark x1="89272" y1="52564" x2="89272" y2="61538"/>
                        <a14:foregroundMark x1="43678" y1="76923" x2="95785" y2="82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938" y="6509443"/>
            <a:ext cx="1166326" cy="34855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-367810" y="705394"/>
            <a:ext cx="888275" cy="7053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46854" y="781092"/>
            <a:ext cx="2132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시행 착오</a:t>
            </a:r>
            <a:endParaRPr lang="ko-KR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44279" y="2015674"/>
            <a:ext cx="4970721" cy="3533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 indent="-360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복잡한 통신 프로토콜의 구현</a:t>
            </a:r>
            <a:r>
              <a: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/>
            </a:r>
            <a:br>
              <a: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24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반도체 통신프로토콜</a:t>
            </a:r>
            <a:r>
              <a:rPr lang="en-US" altLang="ko-KR" sz="24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&amp;</a:t>
            </a:r>
            <a:r>
              <a:rPr lang="ko-KR" altLang="en-US" sz="2400" dirty="0" err="1" smtClean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중복패킷</a:t>
            </a:r>
            <a:r>
              <a:rPr lang="ko-KR" altLang="en-US" sz="24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현상</a:t>
            </a:r>
            <a:endParaRPr lang="en-US" altLang="ko-KR" sz="2400" dirty="0" smtClean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360000" indent="-360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구체화 작업</a:t>
            </a:r>
            <a:endParaRPr lang="en-US" altLang="ko-KR" sz="2400" dirty="0" smtClean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99100" y="1518274"/>
            <a:ext cx="4227811" cy="6661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에로 사항</a:t>
            </a:r>
            <a:endParaRPr lang="ko-KR" altLang="en-US" sz="2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644640" y="2015674"/>
            <a:ext cx="4770120" cy="3533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 indent="-360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C# </a:t>
            </a:r>
            <a:r>
              <a:rPr lang="ko-KR" altLang="en-US" sz="2400" dirty="0" smtClean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시리얼라이징 </a:t>
            </a:r>
            <a:r>
              <a:rPr lang="en-US" altLang="ko-KR" sz="24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en-US" altLang="ko-KR" sz="24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XML </a:t>
            </a:r>
            <a:r>
              <a:rPr lang="ko-KR" altLang="en-US" sz="24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양식의 문서 </a:t>
            </a:r>
            <a:r>
              <a:rPr lang="ko-KR" altLang="en-US" sz="2400" dirty="0" err="1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파싱</a:t>
            </a:r>
            <a:endParaRPr lang="en-US" altLang="ko-KR" sz="2400" dirty="0" smtClean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360000" indent="-360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400" dirty="0" err="1" smtClean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구분자</a:t>
            </a:r>
            <a:r>
              <a:rPr lang="ko-KR" altLang="en-US" sz="2400" dirty="0" err="1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</a:t>
            </a:r>
            <a:r>
              <a:rPr lang="ko-KR" altLang="en-US" sz="24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사용하여 메시지 구분</a:t>
            </a:r>
            <a:endParaRPr lang="en-US" altLang="ko-KR" sz="2400" dirty="0" smtClean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360000" indent="-360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토론과 </a:t>
            </a:r>
            <a:r>
              <a:rPr lang="ko-KR" altLang="en-US" sz="2400" dirty="0" err="1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포맷설계에</a:t>
            </a:r>
            <a:r>
              <a:rPr lang="ko-KR" altLang="en-US" sz="24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의한 </a:t>
            </a:r>
            <a:r>
              <a:rPr lang="ko-KR" altLang="en-US" sz="2400" dirty="0" smtClean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명</a:t>
            </a:r>
            <a:r>
              <a:rPr lang="ko-KR" altLang="en-US" sz="24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</a:t>
            </a:r>
            <a:r>
              <a:rPr lang="ko-KR" altLang="en-US" sz="2400" dirty="0" smtClean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화</a:t>
            </a:r>
            <a:endParaRPr lang="en-US" altLang="ko-KR" sz="2400" dirty="0" smtClean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96222" y="1518273"/>
            <a:ext cx="4125433" cy="6661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개선 후</a:t>
            </a:r>
            <a:endParaRPr lang="ko-KR" altLang="en-US" sz="2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4" name="직선 화살표 연결선 3"/>
          <p:cNvCxnSpPr>
            <a:stCxn id="16" idx="3"/>
            <a:endCxn id="17" idx="1"/>
          </p:cNvCxnSpPr>
          <p:nvPr/>
        </p:nvCxnSpPr>
        <p:spPr>
          <a:xfrm>
            <a:off x="5715000" y="3782413"/>
            <a:ext cx="9296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58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4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305365" y="-2530550"/>
            <a:ext cx="438912" cy="61607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305365" y="3709416"/>
            <a:ext cx="438912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05365" y="-2530550"/>
            <a:ext cx="819526" cy="61607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05365" y="3709416"/>
            <a:ext cx="819526" cy="8536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571" y="603568"/>
            <a:ext cx="2069686" cy="206968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152150" y="2821724"/>
            <a:ext cx="2630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Aria </a:t>
            </a:r>
            <a:r>
              <a:rPr lang="en-US" altLang="ko-KR" sz="2400" dirty="0" err="1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Youtube</a:t>
            </a:r>
            <a:r>
              <a:rPr lang="en-US" altLang="ko-KR" sz="24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&gt;</a:t>
            </a:r>
            <a:endParaRPr lang="en-US" altLang="ko-KR" sz="2400" dirty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9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28" b="89744" l="766" r="97701">
                        <a14:foregroundMark x1="6513" y1="17949" x2="6513" y2="53846"/>
                        <a14:foregroundMark x1="9195" y1="44872" x2="13027" y2="33333"/>
                        <a14:foregroundMark x1="11111" y1="46154" x2="13410" y2="55128"/>
                        <a14:foregroundMark x1="14559" y1="30769" x2="33716" y2="29487"/>
                        <a14:foregroundMark x1="20307" y1="14103" x2="19923" y2="55128"/>
                        <a14:foregroundMark x1="20690" y1="19231" x2="23372" y2="11538"/>
                        <a14:foregroundMark x1="27969" y1="33333" x2="26820" y2="44872"/>
                        <a14:foregroundMark x1="27203" y1="52564" x2="29119" y2="55128"/>
                        <a14:foregroundMark x1="32184" y1="57692" x2="33333" y2="57692"/>
                        <a14:foregroundMark x1="35249" y1="33333" x2="34866" y2="79487"/>
                        <a14:foregroundMark x1="5364" y1="79487" x2="17625" y2="83333"/>
                        <a14:foregroundMark x1="18774" y1="82051" x2="22989" y2="80769"/>
                        <a14:foregroundMark x1="4215" y1="78205" x2="5364" y2="82051"/>
                        <a14:foregroundMark x1="3065" y1="80769" x2="3065" y2="80769"/>
                        <a14:foregroundMark x1="22222" y1="80769" x2="22222" y2="80769"/>
                        <a14:foregroundMark x1="23372" y1="78205" x2="23372" y2="78205"/>
                        <a14:foregroundMark x1="8812" y1="75641" x2="8046" y2="76923"/>
                        <a14:foregroundMark x1="3448" y1="83333" x2="3065" y2="83333"/>
                        <a14:foregroundMark x1="3065" y1="76923" x2="3065" y2="76923"/>
                        <a14:foregroundMark x1="43295" y1="29487" x2="44828" y2="29487"/>
                        <a14:foregroundMark x1="49425" y1="30769" x2="49425" y2="39744"/>
                        <a14:foregroundMark x1="42912" y1="51282" x2="43295" y2="58974"/>
                        <a14:foregroundMark x1="53640" y1="29487" x2="59387" y2="29487"/>
                        <a14:foregroundMark x1="63985" y1="29487" x2="65900" y2="29487"/>
                        <a14:foregroundMark x1="54023" y1="43590" x2="55556" y2="41026"/>
                        <a14:foregroundMark x1="54406" y1="52564" x2="56705" y2="53846"/>
                        <a14:foregroundMark x1="71648" y1="30769" x2="74330" y2="29487"/>
                        <a14:foregroundMark x1="77395" y1="30769" x2="77778" y2="39744"/>
                        <a14:foregroundMark x1="72797" y1="47436" x2="76245" y2="47436"/>
                        <a14:foregroundMark x1="80460" y1="32051" x2="81992" y2="30769"/>
                        <a14:foregroundMark x1="84674" y1="44872" x2="84674" y2="53846"/>
                        <a14:foregroundMark x1="86590" y1="47436" x2="86590" y2="58974"/>
                        <a14:foregroundMark x1="86973" y1="42308" x2="86590" y2="37179"/>
                        <a14:foregroundMark x1="86590" y1="33333" x2="86590" y2="29487"/>
                        <a14:foregroundMark x1="90038" y1="30769" x2="91188" y2="29487"/>
                        <a14:foregroundMark x1="96169" y1="32051" x2="95785" y2="41026"/>
                        <a14:foregroundMark x1="89272" y1="52564" x2="89272" y2="61538"/>
                        <a14:foregroundMark x1="43678" y1="76923" x2="95785" y2="82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938" y="6509443"/>
            <a:ext cx="1166326" cy="3485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1661" y="3630168"/>
            <a:ext cx="2556292" cy="14371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358" y="6326259"/>
            <a:ext cx="2219325" cy="609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977" y="3987423"/>
            <a:ext cx="2518912" cy="14125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7952" y="4336503"/>
            <a:ext cx="2553480" cy="142194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2598154" y="3063085"/>
            <a:ext cx="1334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 n 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70920" y="2821724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Aria </a:t>
            </a:r>
            <a:r>
              <a:rPr lang="en-US" altLang="ko-KR" sz="2400" dirty="0" err="1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Github</a:t>
            </a:r>
            <a:r>
              <a:rPr lang="en-US" altLang="ko-KR" sz="24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&gt;</a:t>
            </a:r>
            <a:endParaRPr lang="en-US" altLang="ko-KR" sz="2400" dirty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0819" y="549809"/>
            <a:ext cx="2069686" cy="206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0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직사각형 1"/>
          <p:cNvSpPr/>
          <p:nvPr/>
        </p:nvSpPr>
        <p:spPr>
          <a:xfrm>
            <a:off x="-336151" y="2620844"/>
            <a:ext cx="13258800" cy="2066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893" y="3965975"/>
            <a:ext cx="2278433" cy="47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28" b="89744" l="766" r="97701">
                        <a14:foregroundMark x1="6513" y1="17949" x2="6513" y2="53846"/>
                        <a14:foregroundMark x1="9195" y1="44872" x2="13027" y2="33333"/>
                        <a14:foregroundMark x1="11111" y1="46154" x2="13410" y2="55128"/>
                        <a14:foregroundMark x1="14559" y1="30769" x2="33716" y2="29487"/>
                        <a14:foregroundMark x1="20307" y1="14103" x2="19923" y2="55128"/>
                        <a14:foregroundMark x1="20690" y1="19231" x2="23372" y2="11538"/>
                        <a14:foregroundMark x1="27969" y1="33333" x2="26820" y2="44872"/>
                        <a14:foregroundMark x1="27203" y1="52564" x2="29119" y2="55128"/>
                        <a14:foregroundMark x1="32184" y1="57692" x2="33333" y2="57692"/>
                        <a14:foregroundMark x1="35249" y1="33333" x2="34866" y2="79487"/>
                        <a14:foregroundMark x1="5364" y1="79487" x2="17625" y2="83333"/>
                        <a14:foregroundMark x1="18774" y1="82051" x2="22989" y2="80769"/>
                        <a14:foregroundMark x1="4215" y1="78205" x2="5364" y2="82051"/>
                        <a14:foregroundMark x1="3065" y1="80769" x2="3065" y2="80769"/>
                        <a14:foregroundMark x1="22222" y1="80769" x2="22222" y2="80769"/>
                        <a14:foregroundMark x1="23372" y1="78205" x2="23372" y2="78205"/>
                        <a14:foregroundMark x1="8812" y1="75641" x2="8046" y2="76923"/>
                        <a14:foregroundMark x1="3448" y1="83333" x2="3065" y2="83333"/>
                        <a14:foregroundMark x1="3065" y1="76923" x2="3065" y2="76923"/>
                        <a14:foregroundMark x1="43295" y1="29487" x2="44828" y2="29487"/>
                        <a14:foregroundMark x1="49425" y1="30769" x2="49425" y2="39744"/>
                        <a14:foregroundMark x1="42912" y1="51282" x2="43295" y2="58974"/>
                        <a14:foregroundMark x1="53640" y1="29487" x2="59387" y2="29487"/>
                        <a14:foregroundMark x1="63985" y1="29487" x2="65900" y2="29487"/>
                        <a14:foregroundMark x1="54023" y1="43590" x2="55556" y2="41026"/>
                        <a14:foregroundMark x1="54406" y1="52564" x2="56705" y2="53846"/>
                        <a14:foregroundMark x1="71648" y1="30769" x2="74330" y2="29487"/>
                        <a14:foregroundMark x1="77395" y1="30769" x2="77778" y2="39744"/>
                        <a14:foregroundMark x1="72797" y1="47436" x2="76245" y2="47436"/>
                        <a14:foregroundMark x1="80460" y1="32051" x2="81992" y2="30769"/>
                        <a14:foregroundMark x1="84674" y1="44872" x2="84674" y2="53846"/>
                        <a14:foregroundMark x1="86590" y1="47436" x2="86590" y2="58974"/>
                        <a14:foregroundMark x1="86973" y1="42308" x2="86590" y2="37179"/>
                        <a14:foregroundMark x1="86590" y1="33333" x2="86590" y2="29487"/>
                        <a14:foregroundMark x1="90038" y1="30769" x2="91188" y2="29487"/>
                        <a14:foregroundMark x1="96169" y1="32051" x2="95785" y2="41026"/>
                        <a14:foregroundMark x1="89272" y1="52564" x2="89272" y2="61538"/>
                        <a14:foregroundMark x1="43678" y1="76923" x2="95785" y2="82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6700" y="3933547"/>
            <a:ext cx="1637352" cy="489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0284" y="2967335"/>
            <a:ext cx="3494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rgbClr val="002060"/>
                </a:solidFill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  <a:r>
              <a:rPr lang="en-US" altLang="ko-KR" sz="5400" dirty="0" smtClean="0">
                <a:solidFill>
                  <a:srgbClr val="002060"/>
                </a:solidFill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4052" y="3946126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4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 flipV="1">
            <a:off x="798064" y="2100988"/>
            <a:ext cx="0" cy="2875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8063" y="2122443"/>
            <a:ext cx="2020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 성 현</a:t>
            </a:r>
            <a:endParaRPr lang="en-US" altLang="ko-KR" sz="16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클라이언트 기능 구현</a:t>
            </a:r>
            <a:endParaRPr lang="en-US" altLang="ko-KR" sz="1600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통신 개발 및 구축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036313" y="3932490"/>
            <a:ext cx="103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김제백</a:t>
            </a:r>
            <a:endParaRPr lang="ko-KR" altLang="en-US" sz="14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85" y="3563547"/>
            <a:ext cx="1671610" cy="2228813"/>
          </a:xfrm>
          <a:prstGeom prst="flowChartConnector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-367808" y="705394"/>
            <a:ext cx="888275" cy="7053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/>
          <p:cNvCxnSpPr/>
          <p:nvPr/>
        </p:nvCxnSpPr>
        <p:spPr>
          <a:xfrm flipV="1">
            <a:off x="3066191" y="2993112"/>
            <a:ext cx="0" cy="2327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058200" y="4055195"/>
            <a:ext cx="2049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 수 영</a:t>
            </a:r>
            <a:endParaRPr lang="en-US" altLang="ko-KR" sz="16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클라이언트 기능 개발</a:t>
            </a:r>
            <a:endParaRPr lang="en-US" altLang="ko-KR" sz="1600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디자인 및 </a:t>
            </a:r>
            <a:r>
              <a:rPr lang="en-US" altLang="ko-KR" sz="16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DB </a:t>
            </a:r>
            <a:r>
              <a:rPr lang="ko-KR" altLang="en-US" sz="16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설계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911" y="1416014"/>
            <a:ext cx="1671610" cy="2228813"/>
          </a:xfrm>
          <a:prstGeom prst="ellipse">
            <a:avLst/>
          </a:prstGeom>
        </p:spPr>
      </p:pic>
      <p:cxnSp>
        <p:nvCxnSpPr>
          <p:cNvPr id="70" name="직선 연결선 69"/>
          <p:cNvCxnSpPr/>
          <p:nvPr/>
        </p:nvCxnSpPr>
        <p:spPr>
          <a:xfrm flipV="1">
            <a:off x="5355895" y="2568419"/>
            <a:ext cx="0" cy="2051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373629" y="2568419"/>
            <a:ext cx="1658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 동 우</a:t>
            </a:r>
            <a:endParaRPr lang="en-US" altLang="ko-KR" sz="16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서버 개발</a:t>
            </a:r>
            <a:endParaRPr lang="en-US" altLang="ko-KR" sz="1600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DB </a:t>
            </a:r>
            <a:r>
              <a:rPr lang="ko-KR" altLang="en-US" sz="16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구축 및 통신 프로토콜 개발</a:t>
            </a:r>
            <a:endParaRPr lang="en-US" altLang="ko-KR" sz="1600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409" y="4126946"/>
            <a:ext cx="1676003" cy="2234671"/>
          </a:xfrm>
          <a:prstGeom prst="ellipse">
            <a:avLst/>
          </a:prstGeom>
        </p:spPr>
      </p:pic>
      <p:cxnSp>
        <p:nvCxnSpPr>
          <p:cNvPr id="72" name="직선 연결선 71"/>
          <p:cNvCxnSpPr/>
          <p:nvPr/>
        </p:nvCxnSpPr>
        <p:spPr>
          <a:xfrm flipV="1">
            <a:off x="7749571" y="2811812"/>
            <a:ext cx="0" cy="262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749571" y="3754641"/>
            <a:ext cx="1522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주 현</a:t>
            </a:r>
            <a:endParaRPr lang="en-US" altLang="ko-KR" sz="16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통신 설계</a:t>
            </a:r>
            <a:endParaRPr lang="en-US" altLang="ko-KR" sz="1600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라즈베리파이</a:t>
            </a:r>
            <a:r>
              <a:rPr lang="ko-KR" altLang="en-US" sz="16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프로토콜 개발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 flipV="1">
            <a:off x="9788290" y="2020389"/>
            <a:ext cx="0" cy="2115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788290" y="2119313"/>
            <a:ext cx="1924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 제 백</a:t>
            </a:r>
            <a:endParaRPr lang="en-US" altLang="ko-KR" sz="16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하드웨어 환경 제작</a:t>
            </a:r>
            <a:endParaRPr lang="en-US" altLang="ko-KR" sz="1600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영상 인식 기술 개발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9881" y="3659856"/>
            <a:ext cx="1673995" cy="2231993"/>
          </a:xfrm>
          <a:prstGeom prst="ellipse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380" y="1427863"/>
            <a:ext cx="1673995" cy="2231993"/>
          </a:xfrm>
          <a:prstGeom prst="ellipse">
            <a:avLst/>
          </a:prstGeom>
        </p:spPr>
      </p:pic>
      <p:pic>
        <p:nvPicPr>
          <p:cNvPr id="22" name="Picture 2" descr="사용자는 사람, 클라이언트, 아바타 아이콘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387" y="385864"/>
            <a:ext cx="949226" cy="94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015705" y="1185676"/>
            <a:ext cx="2160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 명 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TechWing</a:t>
            </a:r>
            <a:r>
              <a:rPr lang="en-US" altLang="ko-KR" sz="16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Engineer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 </a:t>
            </a:r>
            <a:r>
              <a:rPr lang="en-US" altLang="ko-KR" sz="160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SmartFactory</a:t>
            </a:r>
            <a:r>
              <a:rPr lang="en-US" altLang="ko-KR" sz="16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멘토</a:t>
            </a:r>
            <a:endParaRPr lang="en-US" altLang="ko-KR" sz="1600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4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46854" y="781092"/>
            <a:ext cx="10354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  <a:endParaRPr lang="ko-KR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29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9" grpId="0"/>
      <p:bldP spid="71" grpId="0"/>
      <p:bldP spid="73" grpId="0"/>
      <p:bldP spid="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305365" y="-2530550"/>
            <a:ext cx="819526" cy="61607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98154" y="3063085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배경</a:t>
            </a:r>
            <a:endParaRPr lang="en-US" altLang="ko-KR" sz="3600" dirty="0" smtClean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05365" y="3709416"/>
            <a:ext cx="819526" cy="8536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9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1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795686" y="1335090"/>
            <a:ext cx="6412302" cy="5120508"/>
            <a:chOff x="2795686" y="1335090"/>
            <a:chExt cx="6412302" cy="5120508"/>
          </a:xfrm>
        </p:grpSpPr>
        <p:pic>
          <p:nvPicPr>
            <p:cNvPr id="10242" name="Picture 2" descr="모니터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5686" y="1335090"/>
              <a:ext cx="6412302" cy="5120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뉴스화면 제조업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5226" y="1527814"/>
              <a:ext cx="6005012" cy="3665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t="30680" r="57950" b="62396"/>
          <a:stretch/>
        </p:blipFill>
        <p:spPr>
          <a:xfrm rot="645309">
            <a:off x="2825327" y="1520434"/>
            <a:ext cx="8755938" cy="114189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12394">
            <a:off x="802771" y="2275144"/>
            <a:ext cx="7521487" cy="113676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37727">
            <a:off x="3219446" y="3421177"/>
            <a:ext cx="8249156" cy="1136674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78483">
            <a:off x="629728" y="4316218"/>
            <a:ext cx="8370059" cy="74082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4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-367810" y="705394"/>
            <a:ext cx="888275" cy="7053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46854" y="781092"/>
            <a:ext cx="2132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기획 배경</a:t>
            </a:r>
            <a:endParaRPr lang="ko-KR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29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818" t="2516" r="15107"/>
          <a:stretch/>
        </p:blipFill>
        <p:spPr>
          <a:xfrm>
            <a:off x="1907178" y="3640183"/>
            <a:ext cx="2429691" cy="25789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170" y="505629"/>
            <a:ext cx="3701144" cy="2672226"/>
          </a:xfrm>
          <a:prstGeom prst="rect">
            <a:avLst/>
          </a:prstGeom>
          <a:ln w="190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2" descr="한국 제조업 위기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304" y="505629"/>
            <a:ext cx="2392147" cy="2671233"/>
          </a:xfrm>
          <a:prstGeom prst="rect">
            <a:avLst/>
          </a:prstGeom>
          <a:noFill/>
          <a:ln w="190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한국 제조업 위기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730" y="3497015"/>
            <a:ext cx="4818721" cy="2325370"/>
          </a:xfrm>
          <a:prstGeom prst="rect">
            <a:avLst/>
          </a:prstGeom>
          <a:noFill/>
          <a:ln w="190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67" y="2258984"/>
            <a:ext cx="1268969" cy="126896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2737">
            <a:off x="1862134" y="3011733"/>
            <a:ext cx="782530" cy="782530"/>
          </a:xfrm>
          <a:prstGeom prst="rect">
            <a:avLst/>
          </a:prstGeom>
        </p:spPr>
      </p:pic>
      <p:pic>
        <p:nvPicPr>
          <p:cNvPr id="12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-367810" y="705394"/>
            <a:ext cx="888275" cy="7053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46854" y="781092"/>
            <a:ext cx="2132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기획 배경</a:t>
            </a:r>
            <a:endParaRPr lang="ko-KR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2402" y="777668"/>
            <a:ext cx="3842658" cy="46278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스마트 </a:t>
            </a:r>
            <a:r>
              <a:rPr lang="ko-KR" altLang="en-US" b="1" dirty="0" err="1" smtClean="0">
                <a:solidFill>
                  <a:schemeClr val="tx1"/>
                </a:solidFill>
              </a:rPr>
              <a:t>팩토리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도입화</a:t>
            </a:r>
            <a:r>
              <a:rPr lang="ko-KR" altLang="en-US" b="1" dirty="0" smtClean="0">
                <a:solidFill>
                  <a:schemeClr val="tx1"/>
                </a:solidFill>
              </a:rPr>
              <a:t> 추진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dirty="0" smtClean="0">
              <a:solidFill>
                <a:schemeClr val="tx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432000" indent="-18000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현 중소기업의 상황악화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</a:p>
          <a:p>
            <a:pPr marL="432000" indent="-18000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432000" indent="-18000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432000" indent="-18000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해답은 스마트팩토리 도입 </a:t>
            </a:r>
            <a:r>
              <a:rPr lang="en-US" altLang="ko-KR" sz="1400" dirty="0" smtClean="0">
                <a:solidFill>
                  <a:schemeClr val="tx1"/>
                </a:solidFill>
              </a:rPr>
              <a:t>!</a:t>
            </a:r>
          </a:p>
          <a:p>
            <a:pPr marL="432000" indent="-18000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432000" indent="-1800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432000" indent="-18000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정부</a:t>
            </a:r>
            <a:r>
              <a:rPr lang="en-US" altLang="ko-KR" sz="1400" dirty="0" smtClean="0">
                <a:solidFill>
                  <a:schemeClr val="tx1"/>
                </a:solidFill>
              </a:rPr>
              <a:t>4.0</a:t>
            </a:r>
            <a:r>
              <a:rPr lang="ko-KR" altLang="en-US" sz="14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400" dirty="0" smtClean="0">
                <a:solidFill>
                  <a:schemeClr val="tx1"/>
                </a:solidFill>
              </a:rPr>
              <a:t>2022</a:t>
            </a:r>
            <a:r>
              <a:rPr lang="ko-KR" altLang="en-US" sz="1400" dirty="0" smtClean="0">
                <a:solidFill>
                  <a:schemeClr val="tx1"/>
                </a:solidFill>
              </a:rPr>
              <a:t>년까지 스마트팩토리</a:t>
            </a:r>
            <a:r>
              <a:rPr lang="en-US" altLang="ko-KR" sz="1400" dirty="0">
                <a:solidFill>
                  <a:schemeClr val="tx1"/>
                </a:solidFill>
              </a:rPr>
              <a:t/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 smtClean="0">
                <a:solidFill>
                  <a:schemeClr val="tx1"/>
                </a:solidFill>
              </a:rPr>
              <a:t>적극적 추진 </a:t>
            </a:r>
            <a:r>
              <a:rPr lang="en-US" altLang="ko-KR" sz="1400" dirty="0" smtClean="0">
                <a:solidFill>
                  <a:schemeClr val="tx1"/>
                </a:solidFill>
              </a:rPr>
              <a:t>!!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2019 / 11 / 30       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서명 </a:t>
            </a:r>
            <a:r>
              <a:rPr lang="en-US" altLang="ko-KR" sz="1200" dirty="0" smtClean="0">
                <a:solidFill>
                  <a:schemeClr val="tx1"/>
                </a:solidFill>
              </a:rPr>
              <a:t>( </a:t>
            </a:r>
            <a:r>
              <a:rPr lang="ko-KR" altLang="en-US" sz="1200" dirty="0" smtClean="0">
                <a:solidFill>
                  <a:schemeClr val="tx1"/>
                </a:solidFill>
              </a:rPr>
              <a:t>인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404" y="3136157"/>
            <a:ext cx="2739183" cy="273918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29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3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305365" y="-2530550"/>
            <a:ext cx="819526" cy="61607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98154" y="3063085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effectLst>
                  <a:outerShdw blurRad="50800" dist="38100" dir="18900000" algn="bl" rotWithShape="0">
                    <a:prstClr val="black">
                      <a:alpha val="35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목표</a:t>
            </a:r>
            <a:endParaRPr lang="en-US" altLang="ko-KR" sz="3600" dirty="0" smtClean="0">
              <a:effectLst>
                <a:outerShdw blurRad="50800" dist="38100" dir="18900000" algn="bl" rotWithShape="0">
                  <a:prstClr val="black">
                    <a:alpha val="35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05365" y="3709416"/>
            <a:ext cx="819526" cy="8536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9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5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14" y="6504529"/>
            <a:ext cx="1208649" cy="2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28" b="89744" l="766" r="97701">
                        <a14:foregroundMark x1="6513" y1="17949" x2="6513" y2="53846"/>
                        <a14:foregroundMark x1="9195" y1="44872" x2="13027" y2="33333"/>
                        <a14:foregroundMark x1="11111" y1="46154" x2="13410" y2="55128"/>
                        <a14:foregroundMark x1="14559" y1="30769" x2="33716" y2="29487"/>
                        <a14:foregroundMark x1="20307" y1="14103" x2="19923" y2="55128"/>
                        <a14:foregroundMark x1="20690" y1="19231" x2="23372" y2="11538"/>
                        <a14:foregroundMark x1="27969" y1="33333" x2="26820" y2="44872"/>
                        <a14:foregroundMark x1="27203" y1="52564" x2="29119" y2="55128"/>
                        <a14:foregroundMark x1="32184" y1="57692" x2="33333" y2="57692"/>
                        <a14:foregroundMark x1="35249" y1="33333" x2="34866" y2="79487"/>
                        <a14:foregroundMark x1="5364" y1="79487" x2="17625" y2="83333"/>
                        <a14:foregroundMark x1="18774" y1="82051" x2="22989" y2="80769"/>
                        <a14:foregroundMark x1="4215" y1="78205" x2="5364" y2="82051"/>
                        <a14:foregroundMark x1="3065" y1="80769" x2="3065" y2="80769"/>
                        <a14:foregroundMark x1="22222" y1="80769" x2="22222" y2="80769"/>
                        <a14:foregroundMark x1="23372" y1="78205" x2="23372" y2="78205"/>
                        <a14:foregroundMark x1="8812" y1="75641" x2="8046" y2="76923"/>
                        <a14:foregroundMark x1="3448" y1="83333" x2="3065" y2="83333"/>
                        <a14:foregroundMark x1="3065" y1="76923" x2="3065" y2="76923"/>
                        <a14:foregroundMark x1="43295" y1="29487" x2="44828" y2="29487"/>
                        <a14:foregroundMark x1="49425" y1="30769" x2="49425" y2="39744"/>
                        <a14:foregroundMark x1="42912" y1="51282" x2="43295" y2="58974"/>
                        <a14:foregroundMark x1="53640" y1="29487" x2="59387" y2="29487"/>
                        <a14:foregroundMark x1="63985" y1="29487" x2="65900" y2="29487"/>
                        <a14:foregroundMark x1="54023" y1="43590" x2="55556" y2="41026"/>
                        <a14:foregroundMark x1="54406" y1="52564" x2="56705" y2="53846"/>
                        <a14:foregroundMark x1="71648" y1="30769" x2="74330" y2="29487"/>
                        <a14:foregroundMark x1="77395" y1="30769" x2="77778" y2="39744"/>
                        <a14:foregroundMark x1="72797" y1="47436" x2="76245" y2="47436"/>
                        <a14:foregroundMark x1="80460" y1="32051" x2="81992" y2="30769"/>
                        <a14:foregroundMark x1="84674" y1="44872" x2="84674" y2="53846"/>
                        <a14:foregroundMark x1="86590" y1="47436" x2="86590" y2="58974"/>
                        <a14:foregroundMark x1="86973" y1="42308" x2="86590" y2="37179"/>
                        <a14:foregroundMark x1="86590" y1="33333" x2="86590" y2="29487"/>
                        <a14:foregroundMark x1="90038" y1="30769" x2="91188" y2="29487"/>
                        <a14:foregroundMark x1="96169" y1="32051" x2="95785" y2="41026"/>
                        <a14:foregroundMark x1="89272" y1="52564" x2="89272" y2="61538"/>
                        <a14:foregroundMark x1="43678" y1="76923" x2="95785" y2="82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938" y="6509443"/>
            <a:ext cx="1166326" cy="34855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-367810" y="705394"/>
            <a:ext cx="888275" cy="7053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46854" y="781092"/>
            <a:ext cx="2132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기획 목표</a:t>
            </a:r>
            <a:endParaRPr lang="ko-KR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2740" y="506155"/>
            <a:ext cx="31983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  <a:spcBef>
                <a:spcPts val="230"/>
              </a:spcBef>
            </a:pPr>
            <a:r>
              <a:rPr lang="en-US" altLang="ko-KR" sz="4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anufacturing</a:t>
            </a:r>
            <a:r>
              <a:rPr lang="en-US" altLang="ko-KR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92108" y="910163"/>
            <a:ext cx="1079143" cy="37856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</a:t>
            </a:r>
          </a:p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</a:t>
            </a:r>
          </a:p>
          <a:p>
            <a:pPr algn="ctr"/>
            <a:r>
              <a:rPr lang="en-US" altLang="ko-KR" sz="8000" dirty="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endParaRPr lang="en-US" altLang="ko-KR" sz="8000" dirty="0" smtClean="0">
              <a:solidFill>
                <a:srgbClr val="00206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02740" y="1714537"/>
            <a:ext cx="2145139" cy="1617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300000"/>
              </a:lnSpc>
              <a:spcBef>
                <a:spcPts val="230"/>
              </a:spcBef>
            </a:pPr>
            <a:r>
              <a:rPr lang="en-US" altLang="ko-KR" sz="4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xecution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79335" y="2854323"/>
            <a:ext cx="16225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300000"/>
              </a:lnSpc>
              <a:spcBef>
                <a:spcPts val="230"/>
              </a:spcBef>
            </a:pPr>
            <a:r>
              <a:rPr lang="en-US" altLang="ko-KR" sz="4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ystem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82264" y="4805079"/>
            <a:ext cx="9058003" cy="1524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기업의 생산 현장에서 작업 일정</a:t>
            </a:r>
            <a:r>
              <a:rPr lang="en-US" altLang="ko-KR" sz="16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작업 지시</a:t>
            </a:r>
            <a:r>
              <a:rPr lang="en-US" altLang="ko-KR" sz="16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품질 </a:t>
            </a:r>
            <a:r>
              <a:rPr lang="ko-KR" altLang="en-US" sz="16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관리등</a:t>
            </a:r>
            <a:r>
              <a:rPr lang="ko-KR" altLang="en-US" sz="16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80000" algn="ctr">
              <a:lnSpc>
                <a:spcPct val="150000"/>
              </a:lnSpc>
            </a:pPr>
            <a:r>
              <a:rPr lang="ko-KR" altLang="en-US" sz="3600" dirty="0" err="1">
                <a:solidFill>
                  <a:schemeClr val="accent5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제반활동</a:t>
            </a:r>
            <a:r>
              <a:rPr lang="ko-KR" altLang="en-US" sz="3600" dirty="0" err="1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</a:t>
            </a:r>
            <a:r>
              <a:rPr lang="ko-KR" altLang="en-US" sz="36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지원하기위한 관리 시스템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06758" y="321489"/>
            <a:ext cx="165942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  <a:spcBef>
                <a:spcPts val="230"/>
              </a:spcBef>
            </a:pPr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4400" dirty="0" smtClean="0">
                <a:solidFill>
                  <a:schemeClr val="accent5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4400" dirty="0" smtClean="0">
                <a:solidFill>
                  <a:schemeClr val="accent5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생산</a:t>
            </a:r>
            <a:r>
              <a:rPr lang="en-US" altLang="ko-KR" sz="4400" dirty="0" smtClean="0">
                <a:solidFill>
                  <a:schemeClr val="accent5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710536" y="1553727"/>
            <a:ext cx="270108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230"/>
              </a:spcBef>
            </a:pPr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4400" dirty="0" smtClean="0">
                <a:solidFill>
                  <a:schemeClr val="accent5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4400" dirty="0" smtClean="0">
                <a:solidFill>
                  <a:schemeClr val="accent5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관리</a:t>
            </a:r>
            <a:endParaRPr lang="en-US" altLang="ko-KR" sz="2800" dirty="0">
              <a:solidFill>
                <a:schemeClr val="accent5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706758" y="2726415"/>
            <a:ext cx="1988045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300000"/>
              </a:lnSpc>
              <a:spcBef>
                <a:spcPts val="230"/>
              </a:spcBef>
            </a:pPr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4400" dirty="0" smtClean="0">
                <a:solidFill>
                  <a:schemeClr val="accent5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4400" dirty="0" smtClean="0">
                <a:solidFill>
                  <a:schemeClr val="accent5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시스템</a:t>
            </a:r>
            <a:endParaRPr lang="ko-KR" altLang="en-US" sz="4400" dirty="0">
              <a:solidFill>
                <a:schemeClr val="accent5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58" y="6326259"/>
            <a:ext cx="2219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3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3116</TotalTime>
  <Words>825</Words>
  <Application>Microsoft Office PowerPoint</Application>
  <PresentationFormat>와이드스크린</PresentationFormat>
  <Paragraphs>245</Paragraphs>
  <Slides>32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7" baseType="lpstr">
      <vt:lpstr>KoPub돋움체 Light</vt:lpstr>
      <vt:lpstr>Arial</vt:lpstr>
      <vt:lpstr>나눔스퀘어라운드 Regular</vt:lpstr>
      <vt:lpstr>나눔스퀘어라운드 Bold</vt:lpstr>
      <vt:lpstr>MD아롱체</vt:lpstr>
      <vt:lpstr>Eras Bold ITC</vt:lpstr>
      <vt:lpstr>KoPub돋움체 Medium</vt:lpstr>
      <vt:lpstr>KoPub돋움체 Bold</vt:lpstr>
      <vt:lpstr>나눔스퀘어라운드 ExtraBold</vt:lpstr>
      <vt:lpstr>함초롬돋움</vt:lpstr>
      <vt:lpstr>나눔바른펜</vt:lpstr>
      <vt:lpstr>나눔스퀘어 Bold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 성현</cp:lastModifiedBy>
  <cp:revision>163</cp:revision>
  <dcterms:created xsi:type="dcterms:W3CDTF">2019-11-26T05:26:22Z</dcterms:created>
  <dcterms:modified xsi:type="dcterms:W3CDTF">2019-11-29T14:58:35Z</dcterms:modified>
</cp:coreProperties>
</file>